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bookmarkIdSeed="2">
  <p:sldMasterIdLst>
    <p:sldMasterId id="2147483648" r:id="rId1"/>
  </p:sldMasterIdLst>
  <p:notesMasterIdLst>
    <p:notesMasterId r:id="rId62"/>
  </p:notesMasterIdLst>
  <p:sldIdLst>
    <p:sldId id="256" r:id="rId2"/>
    <p:sldId id="307" r:id="rId3"/>
    <p:sldId id="308" r:id="rId4"/>
    <p:sldId id="309" r:id="rId5"/>
    <p:sldId id="333" r:id="rId6"/>
    <p:sldId id="312" r:id="rId7"/>
    <p:sldId id="313" r:id="rId8"/>
    <p:sldId id="314" r:id="rId9"/>
    <p:sldId id="315" r:id="rId10"/>
    <p:sldId id="306" r:id="rId11"/>
    <p:sldId id="318" r:id="rId12"/>
    <p:sldId id="319" r:id="rId13"/>
    <p:sldId id="320" r:id="rId14"/>
    <p:sldId id="334" r:id="rId15"/>
    <p:sldId id="335" r:id="rId16"/>
    <p:sldId id="310" r:id="rId17"/>
    <p:sldId id="311" r:id="rId18"/>
    <p:sldId id="325" r:id="rId19"/>
    <p:sldId id="322" r:id="rId20"/>
    <p:sldId id="337" r:id="rId21"/>
    <p:sldId id="336" r:id="rId22"/>
    <p:sldId id="324" r:id="rId23"/>
    <p:sldId id="338" r:id="rId24"/>
    <p:sldId id="341" r:id="rId25"/>
    <p:sldId id="347" r:id="rId26"/>
    <p:sldId id="321" r:id="rId27"/>
    <p:sldId id="323" r:id="rId28"/>
    <p:sldId id="375" r:id="rId29"/>
    <p:sldId id="376" r:id="rId30"/>
    <p:sldId id="385" r:id="rId31"/>
    <p:sldId id="386" r:id="rId32"/>
    <p:sldId id="387" r:id="rId33"/>
    <p:sldId id="388" r:id="rId34"/>
    <p:sldId id="389" r:id="rId35"/>
    <p:sldId id="355" r:id="rId36"/>
    <p:sldId id="357" r:id="rId37"/>
    <p:sldId id="358" r:id="rId38"/>
    <p:sldId id="362" r:id="rId39"/>
    <p:sldId id="363" r:id="rId40"/>
    <p:sldId id="407" r:id="rId41"/>
    <p:sldId id="330" r:id="rId42"/>
    <p:sldId id="328" r:id="rId43"/>
    <p:sldId id="370" r:id="rId44"/>
    <p:sldId id="371" r:id="rId45"/>
    <p:sldId id="372" r:id="rId46"/>
    <p:sldId id="329" r:id="rId47"/>
    <p:sldId id="373" r:id="rId48"/>
    <p:sldId id="374" r:id="rId49"/>
    <p:sldId id="391" r:id="rId50"/>
    <p:sldId id="392" r:id="rId51"/>
    <p:sldId id="400" r:id="rId52"/>
    <p:sldId id="405" r:id="rId53"/>
    <p:sldId id="394" r:id="rId54"/>
    <p:sldId id="396" r:id="rId55"/>
    <p:sldId id="397" r:id="rId56"/>
    <p:sldId id="398" r:id="rId57"/>
    <p:sldId id="403" r:id="rId58"/>
    <p:sldId id="399" r:id="rId59"/>
    <p:sldId id="404" r:id="rId60"/>
    <p:sldId id="303" r:id="rId6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9" roundtripDataSignature="AMtx7mjm0V2SbzZUsP05LVTHy3YtRCoK1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74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05" autoAdjust="0"/>
    <p:restoredTop sz="93883" autoAdjust="0"/>
  </p:normalViewPr>
  <p:slideViewPr>
    <p:cSldViewPr snapToGrid="0">
      <p:cViewPr varScale="1">
        <p:scale>
          <a:sx n="113" d="100"/>
          <a:sy n="113" d="100"/>
        </p:scale>
        <p:origin x="42" y="69"/>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89" Type="http://customschemas.google.com/relationships/presentationmetadata" Target="metadata"/><Relationship Id="rId7" Type="http://schemas.openxmlformats.org/officeDocument/2006/relationships/slide" Target="slides/slide6.xml"/><Relationship Id="rId92"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90"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93"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91" Type="http://schemas.openxmlformats.org/officeDocument/2006/relationships/viewProps" Target="viewProps.xml"/></Relationships>
</file>

<file path=ppt/media/image1.png>
</file>

<file path=ppt/media/image10.png>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https://mvnrepository.com/</a:t>
            </a:r>
          </a:p>
          <a:p>
            <a:r>
              <a:rPr lang="en-US" dirty="0"/>
              <a:t>Dependency Management</a:t>
            </a:r>
          </a:p>
          <a:p>
            <a:r>
              <a:rPr lang="en-US" dirty="0"/>
              <a:t>- Maven simplifies handling project dependencies by managing the libraries required for your Spring application.</a:t>
            </a:r>
          </a:p>
          <a:p>
            <a:r>
              <a:rPr lang="en-US" dirty="0"/>
              <a:t>- It provides a centralized repository (Maven Central) where you can easily search for dependencies and include them in your project by specifying the dependency details in the project configuration file (pom.xml).</a:t>
            </a:r>
          </a:p>
          <a:p>
            <a:endParaRPr lang="en-US" dirty="0"/>
          </a:p>
          <a:p>
            <a:r>
              <a:rPr lang="en-US" dirty="0"/>
              <a:t>Build Automation</a:t>
            </a:r>
          </a:p>
          <a:p>
            <a:r>
              <a:rPr lang="en-US" dirty="0"/>
              <a:t>- Maven automates the build process, making it easier to compile, test, package, and deploy your Spring applications.</a:t>
            </a:r>
          </a:p>
          <a:p>
            <a:r>
              <a:rPr lang="en-US" dirty="0"/>
              <a:t>- With Maven, you can define build lifecycles, phases, and goals, which helps in standardizing the build process across different projects.</a:t>
            </a:r>
          </a:p>
          <a:p>
            <a:endParaRPr lang="en-US" dirty="0"/>
          </a:p>
          <a:p>
            <a:r>
              <a:rPr lang="en-US" dirty="0"/>
              <a:t>Consistent Project Structure</a:t>
            </a:r>
          </a:p>
          <a:p>
            <a:r>
              <a:rPr lang="en-US" dirty="0"/>
              <a:t>- Maven enforces a standard project structure, which promotes consistency and makes it easier for developers to understand the project layout.</a:t>
            </a:r>
          </a:p>
          <a:p>
            <a:r>
              <a:rPr lang="en-US" dirty="0"/>
              <a:t>- This standardized structure includes folders like </a:t>
            </a:r>
            <a:r>
              <a:rPr lang="en-US" dirty="0" err="1"/>
              <a:t>src</a:t>
            </a:r>
            <a:r>
              <a:rPr lang="en-US" dirty="0"/>
              <a:t>/main/java for source code, </a:t>
            </a:r>
            <a:r>
              <a:rPr lang="en-US" dirty="0" err="1"/>
              <a:t>src</a:t>
            </a:r>
            <a:r>
              <a:rPr lang="en-US" dirty="0"/>
              <a:t>/test/java for tests, and </a:t>
            </a:r>
            <a:r>
              <a:rPr lang="en-US" dirty="0" err="1"/>
              <a:t>src</a:t>
            </a:r>
            <a:r>
              <a:rPr lang="en-US" dirty="0"/>
              <a:t>/main/resources for configuration files.</a:t>
            </a:r>
          </a:p>
          <a:p>
            <a:endParaRPr lang="en-US" dirty="0"/>
          </a:p>
          <a:p>
            <a:r>
              <a:rPr lang="en-US" dirty="0"/>
              <a:t>Dependency Scope Management</a:t>
            </a:r>
          </a:p>
          <a:p>
            <a:r>
              <a:rPr lang="en-US" dirty="0"/>
              <a:t>- Maven allows you to specify different scopes for dependencies, such as compile, test, runtime, and provided.</a:t>
            </a:r>
          </a:p>
          <a:p>
            <a:r>
              <a:rPr lang="en-US" dirty="0"/>
              <a:t>- This feature helps in managing dependencies based on their usage, ensuring that only the required dependencies are included in the final artifact.</a:t>
            </a:r>
          </a:p>
          <a:p>
            <a:endParaRPr lang="en-US" dirty="0"/>
          </a:p>
          <a:p>
            <a:r>
              <a:rPr lang="en-US" dirty="0"/>
              <a:t>Plugin Ecosystem</a:t>
            </a:r>
          </a:p>
          <a:p>
            <a:r>
              <a:rPr lang="en-US" dirty="0"/>
              <a:t>- Maven has a rich ecosystem of plugins that extend its functionality and provide additional features.</a:t>
            </a:r>
          </a:p>
          <a:p>
            <a:r>
              <a:rPr lang="en-US" dirty="0"/>
              <a:t>- Plugins like maven-compiler-plugin, maven-surefire-plugin, and maven-jar-plugin help in compiling code, running tests, and packaging the application, respectively.</a:t>
            </a:r>
          </a:p>
          <a:p>
            <a:endParaRPr lang="en-US" dirty="0"/>
          </a:p>
          <a:p>
            <a:r>
              <a:rPr lang="en-US" dirty="0"/>
              <a:t>Transitive Dependency Resolution</a:t>
            </a:r>
          </a:p>
          <a:p>
            <a:r>
              <a:rPr lang="en-US" dirty="0"/>
              <a:t>- Maven resolves transitive dependencies automatically, meaning it can identify and include all the dependencies required by your project's dependencies.</a:t>
            </a:r>
          </a:p>
          <a:p>
            <a:r>
              <a:rPr lang="en-US" dirty="0"/>
              <a:t>- This feature simplifies the dependency management process and helps in avoiding conflicts between different library versions.</a:t>
            </a:r>
          </a:p>
          <a:p>
            <a:endParaRPr lang="en-US" dirty="0"/>
          </a:p>
          <a:p>
            <a:r>
              <a:rPr lang="en-US" dirty="0"/>
              <a:t>Easy Project Configuration</a:t>
            </a:r>
          </a:p>
          <a:p>
            <a:r>
              <a:rPr lang="en-US" dirty="0"/>
              <a:t>- Maven uses a declarative XML configuration file (pom.xml) to define project settings, dependencies, and build instructions.</a:t>
            </a:r>
          </a:p>
          <a:p>
            <a:r>
              <a:rPr lang="en-US" dirty="0"/>
              <a:t>- This configuration file provides a clear and structured way to manage project details, making it easier to understand and maintain the project settings.</a:t>
            </a:r>
          </a:p>
        </p:txBody>
      </p:sp>
      <p:sp>
        <p:nvSpPr>
          <p:cNvPr id="4" name="Slide Number Placeholder 3"/>
          <p:cNvSpPr>
            <a:spLocks noGrp="1"/>
          </p:cNvSpPr>
          <p:nvPr>
            <p:ph type="sldNum" idx="10"/>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8451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58018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48"/>
          <p:cNvSpPr txBox="1">
            <a:spLocks noGrp="1"/>
          </p:cNvSpPr>
          <p:nvPr>
            <p:ph type="ctrTitle"/>
          </p:nvPr>
        </p:nvSpPr>
        <p:spPr>
          <a:xfrm>
            <a:off x="1524000" y="1988598"/>
            <a:ext cx="9144000" cy="1521364"/>
          </a:xfrm>
          <a:prstGeom prst="rect">
            <a:avLst/>
          </a:prstGeom>
          <a:solidFill>
            <a:srgbClr val="FB7432"/>
          </a:solid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7" name="Google Shape;17;p48"/>
          <p:cNvSpPr txBox="1">
            <a:spLocks noGrp="1"/>
          </p:cNvSpPr>
          <p:nvPr>
            <p:ph type="subTitle" idx="1"/>
          </p:nvPr>
        </p:nvSpPr>
        <p:spPr>
          <a:xfrm>
            <a:off x="1524000" y="3602038"/>
            <a:ext cx="9144000" cy="1227414"/>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4" name="Picture 3"/>
          <p:cNvPicPr>
            <a:picLocks noChangeAspect="1"/>
          </p:cNvPicPr>
          <p:nvPr userDrawn="1"/>
        </p:nvPicPr>
        <p:blipFill>
          <a:blip r:embed="rId2"/>
          <a:stretch>
            <a:fillRect/>
          </a:stretch>
        </p:blipFill>
        <p:spPr>
          <a:xfrm>
            <a:off x="11389199" y="25370"/>
            <a:ext cx="802801" cy="1349067"/>
          </a:xfrm>
          <a:prstGeom prst="rect">
            <a:avLst/>
          </a:prstGeom>
        </p:spPr>
      </p:pic>
      <p:pic>
        <p:nvPicPr>
          <p:cNvPr id="2" name="Picture 1">
            <a:extLst>
              <a:ext uri="{FF2B5EF4-FFF2-40B4-BE49-F238E27FC236}">
                <a16:creationId xmlns:a16="http://schemas.microsoft.com/office/drawing/2014/main" id="{08CEAAFF-FE0C-4084-11F9-F8B3E26F6ABB}"/>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 y="6481214"/>
            <a:ext cx="12192000" cy="38272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4558A2C-75A2-6180-1CC5-B21A1BFD447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auto">
          <a:xfrm>
            <a:off x="29817" y="31035"/>
            <a:ext cx="1595654" cy="776403"/>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solidFill>
          <a:schemeClr val="lt1"/>
        </a:solidFill>
        <a:effectLst/>
      </p:bgPr>
    </p:bg>
    <p:spTree>
      <p:nvGrpSpPr>
        <p:cNvPr id="1" name="Shape 21"/>
        <p:cNvGrpSpPr/>
        <p:nvPr/>
      </p:nvGrpSpPr>
      <p:grpSpPr>
        <a:xfrm>
          <a:off x="0" y="0"/>
          <a:ext cx="0" cy="0"/>
          <a:chOff x="0" y="0"/>
          <a:chExt cx="0" cy="0"/>
        </a:xfrm>
      </p:grpSpPr>
      <p:sp>
        <p:nvSpPr>
          <p:cNvPr id="23" name="Google Shape;23;p49"/>
          <p:cNvSpPr txBox="1">
            <a:spLocks noGrp="1"/>
          </p:cNvSpPr>
          <p:nvPr>
            <p:ph type="title"/>
          </p:nvPr>
        </p:nvSpPr>
        <p:spPr>
          <a:xfrm>
            <a:off x="219897" y="659103"/>
            <a:ext cx="11169301" cy="650138"/>
          </a:xfrm>
          <a:prstGeom prst="rect">
            <a:avLst/>
          </a:prstGeom>
          <a:solidFill>
            <a:schemeClr val="lt1"/>
          </a:solid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sz="4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4" name="Google Shape;24;p49"/>
          <p:cNvSpPr txBox="1">
            <a:spLocks noGrp="1"/>
          </p:cNvSpPr>
          <p:nvPr>
            <p:ph type="body" idx="1"/>
          </p:nvPr>
        </p:nvSpPr>
        <p:spPr>
          <a:xfrm>
            <a:off x="0" y="1627444"/>
            <a:ext cx="12192000" cy="4814445"/>
          </a:xfrm>
          <a:prstGeom prst="rect">
            <a:avLst/>
          </a:prstGeom>
          <a:noFill/>
          <a:ln>
            <a:noFill/>
          </a:ln>
        </p:spPr>
        <p:txBody>
          <a:bodyPr spcFirstLastPara="1" wrap="square" lIns="91425" tIns="45700" rIns="91425" bIns="45700" anchor="t" anchorCtr="0">
            <a:normAutofit/>
          </a:bodyPr>
          <a:lstStyle>
            <a:lvl1pPr marL="346075" marR="0" lvl="0" indent="-342900" algn="just" rtl="0">
              <a:lnSpc>
                <a:spcPct val="120000"/>
              </a:lnSpc>
              <a:spcBef>
                <a:spcPts val="0"/>
              </a:spcBef>
              <a:spcAft>
                <a:spcPts val="0"/>
              </a:spcAft>
              <a:buClr>
                <a:srgbClr val="973735"/>
              </a:buClr>
              <a:buSzPct val="50000"/>
              <a:buFont typeface="Noto Sans Symbols"/>
              <a:buChar char="◆"/>
              <a:defRPr lang="en-US" sz="2600" b="0" i="0" u="none" strike="noStrike" cap="none" dirty="0" smtClean="0">
                <a:solidFill>
                  <a:schemeClr val="dk1"/>
                </a:solidFill>
                <a:latin typeface="Arial"/>
                <a:ea typeface="Arial"/>
                <a:cs typeface="Arial"/>
                <a:sym typeface="Arial"/>
              </a:defRPr>
            </a:lvl1pPr>
            <a:lvl2pPr marL="682625" lvl="1" indent="-342900" algn="just">
              <a:lnSpc>
                <a:spcPct val="120000"/>
              </a:lnSpc>
              <a:spcBef>
                <a:spcPts val="0"/>
              </a:spcBef>
              <a:spcAft>
                <a:spcPts val="0"/>
              </a:spcAft>
              <a:buClr>
                <a:srgbClr val="963737"/>
              </a:buClr>
              <a:buSzPts val="1800"/>
              <a:buFont typeface="Wingdings" panose="05000000000000000000" pitchFamily="2" charset="2"/>
              <a:buChar char="§"/>
              <a:defRPr sz="2600"/>
            </a:lvl2pPr>
            <a:lvl3pPr marL="1371600" lvl="2" indent="-342900" algn="l">
              <a:lnSpc>
                <a:spcPct val="90000"/>
              </a:lnSpc>
              <a:spcBef>
                <a:spcPts val="500"/>
              </a:spcBef>
              <a:spcAft>
                <a:spcPts val="0"/>
              </a:spcAft>
              <a:buClr>
                <a:srgbClr val="963737"/>
              </a:buClr>
              <a:buSzPts val="1800"/>
              <a:buChar char="•"/>
              <a:defRPr sz="2300"/>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lang="en-US" dirty="0"/>
          </a:p>
          <a:p>
            <a:pPr lvl="1"/>
            <a:endParaRPr lang="en-US" dirty="0"/>
          </a:p>
          <a:p>
            <a:pPr lvl="1"/>
            <a:endParaRPr dirty="0"/>
          </a:p>
        </p:txBody>
      </p:sp>
      <p:sp>
        <p:nvSpPr>
          <p:cNvPr id="26" name="Google Shape;26;p49"/>
          <p:cNvSpPr txBox="1"/>
          <p:nvPr userDrawn="1"/>
        </p:nvSpPr>
        <p:spPr>
          <a:xfrm>
            <a:off x="1" y="600804"/>
            <a:ext cx="219896" cy="867538"/>
          </a:xfrm>
          <a:prstGeom prst="rect">
            <a:avLst/>
          </a:prstGeom>
          <a:solidFill>
            <a:srgbClr val="FB7432"/>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pic>
        <p:nvPicPr>
          <p:cNvPr id="10" name="Picture 9"/>
          <p:cNvPicPr>
            <a:picLocks noChangeAspect="1"/>
          </p:cNvPicPr>
          <p:nvPr userDrawn="1"/>
        </p:nvPicPr>
        <p:blipFill>
          <a:blip r:embed="rId2"/>
          <a:stretch>
            <a:fillRect/>
          </a:stretch>
        </p:blipFill>
        <p:spPr>
          <a:xfrm>
            <a:off x="11389199" y="25370"/>
            <a:ext cx="802801" cy="1349067"/>
          </a:xfrm>
          <a:prstGeom prst="rect">
            <a:avLst/>
          </a:prstGeom>
        </p:spPr>
      </p:pic>
      <p:pic>
        <p:nvPicPr>
          <p:cNvPr id="3" name="Picture 2">
            <a:extLst>
              <a:ext uri="{FF2B5EF4-FFF2-40B4-BE49-F238E27FC236}">
                <a16:creationId xmlns:a16="http://schemas.microsoft.com/office/drawing/2014/main" id="{C27C59A4-873A-9F24-D0CF-49407B9C51B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auto">
          <a:xfrm>
            <a:off x="0" y="17909"/>
            <a:ext cx="1197849" cy="582842"/>
          </a:xfrm>
          <a:prstGeom prst="rect">
            <a:avLst/>
          </a:prstGeom>
        </p:spPr>
      </p:pic>
      <p:pic>
        <p:nvPicPr>
          <p:cNvPr id="2" name="Picture 1">
            <a:extLst>
              <a:ext uri="{FF2B5EF4-FFF2-40B4-BE49-F238E27FC236}">
                <a16:creationId xmlns:a16="http://schemas.microsoft.com/office/drawing/2014/main" id="{2C8BF003-DE94-8FC6-3C20-271FF86E136E}"/>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0" y="6453319"/>
            <a:ext cx="11784330" cy="412541"/>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449A8C01-8DC2-97C8-4F54-16BE6D03727C}"/>
              </a:ext>
            </a:extLst>
          </p:cNvPr>
          <p:cNvCxnSpPr>
            <a:cxnSpLocks/>
          </p:cNvCxnSpPr>
          <p:nvPr userDrawn="1"/>
        </p:nvCxnSpPr>
        <p:spPr>
          <a:xfrm>
            <a:off x="0" y="1468342"/>
            <a:ext cx="121920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5E00232-167D-C55B-1FD9-04BD27E02609}"/>
              </a:ext>
            </a:extLst>
          </p:cNvPr>
          <p:cNvSpPr txBox="1"/>
          <p:nvPr userDrawn="1"/>
        </p:nvSpPr>
        <p:spPr>
          <a:xfrm>
            <a:off x="15556230" y="3337560"/>
            <a:ext cx="184731" cy="307777"/>
          </a:xfrm>
          <a:prstGeom prst="rect">
            <a:avLst/>
          </a:prstGeom>
          <a:noFill/>
          <a:ln>
            <a:solidFill>
              <a:schemeClr val="accent2"/>
            </a:solidFill>
          </a:ln>
        </p:spPr>
        <p:txBody>
          <a:bodyPr wrap="none" rtlCol="0">
            <a:spAutoFit/>
          </a:bodyPr>
          <a:lstStyle/>
          <a:p>
            <a:endParaRPr lang="en-VN" dirty="0"/>
          </a:p>
        </p:txBody>
      </p:sp>
      <p:sp>
        <p:nvSpPr>
          <p:cNvPr id="25" name="Google Shape;25;p49"/>
          <p:cNvSpPr txBox="1">
            <a:spLocks noGrp="1"/>
          </p:cNvSpPr>
          <p:nvPr>
            <p:ph type="sldNum" idx="12"/>
          </p:nvPr>
        </p:nvSpPr>
        <p:spPr>
          <a:xfrm>
            <a:off x="11784330" y="6460934"/>
            <a:ext cx="412640" cy="387127"/>
          </a:xfrm>
          <a:prstGeom prst="rect">
            <a:avLst/>
          </a:prstGeom>
          <a:solidFill>
            <a:srgbClr val="FB7432"/>
          </a:solidFill>
          <a:ln/>
        </p:spPr>
        <p:style>
          <a:lnRef idx="2">
            <a:schemeClr val="accent2"/>
          </a:lnRef>
          <a:fillRef idx="1">
            <a:schemeClr val="lt1"/>
          </a:fillRef>
          <a:effectRef idx="0">
            <a:schemeClr val="accent2"/>
          </a:effectRef>
          <a:fontRef idx="minor">
            <a:schemeClr val="dk1"/>
          </a:fontRef>
        </p:style>
        <p:txBody>
          <a:bodyPr spcFirstLastPara="1" wrap="none" lIns="91425" tIns="45700" rIns="91425" bIns="45700" anchor="ctr" anchorCtr="0">
            <a:noAutofit/>
          </a:bodyPr>
          <a:lstStyle>
            <a:lvl1pPr marL="0" lvl="0" indent="0" algn="ctr">
              <a:spcBef>
                <a:spcPts val="0"/>
              </a:spcBef>
              <a:buNone/>
              <a:defRPr sz="1400" b="1">
                <a:solidFill>
                  <a:schemeClr val="bg1"/>
                </a:solidFill>
                <a:latin typeface="Arial"/>
                <a:ea typeface="Arial"/>
                <a:cs typeface="Arial"/>
                <a:sym typeface="Arial"/>
              </a:defRPr>
            </a:lvl1pPr>
            <a:lvl2pPr marL="0" lvl="1" indent="0" algn="r">
              <a:spcBef>
                <a:spcPts val="0"/>
              </a:spcBef>
              <a:buNone/>
              <a:defRPr sz="1200">
                <a:solidFill>
                  <a:schemeClr val="dk1"/>
                </a:solidFill>
                <a:latin typeface="Arial"/>
                <a:ea typeface="Arial"/>
                <a:cs typeface="Arial"/>
                <a:sym typeface="Arial"/>
              </a:defRPr>
            </a:lvl2pPr>
            <a:lvl3pPr marL="0" lvl="2" indent="0" algn="r">
              <a:spcBef>
                <a:spcPts val="0"/>
              </a:spcBef>
              <a:buNone/>
              <a:defRPr sz="1200">
                <a:solidFill>
                  <a:schemeClr val="dk1"/>
                </a:solidFill>
                <a:latin typeface="Arial"/>
                <a:ea typeface="Arial"/>
                <a:cs typeface="Arial"/>
                <a:sym typeface="Arial"/>
              </a:defRPr>
            </a:lvl3pPr>
            <a:lvl4pPr marL="0" lvl="3" indent="0" algn="r">
              <a:spcBef>
                <a:spcPts val="0"/>
              </a:spcBef>
              <a:buNone/>
              <a:defRPr sz="1200">
                <a:solidFill>
                  <a:schemeClr val="dk1"/>
                </a:solidFill>
                <a:latin typeface="Arial"/>
                <a:ea typeface="Arial"/>
                <a:cs typeface="Arial"/>
                <a:sym typeface="Arial"/>
              </a:defRPr>
            </a:lvl4pPr>
            <a:lvl5pPr marL="0" lvl="4" indent="0" algn="r">
              <a:spcBef>
                <a:spcPts val="0"/>
              </a:spcBef>
              <a:buNone/>
              <a:defRPr sz="1200">
                <a:solidFill>
                  <a:schemeClr val="dk1"/>
                </a:solidFill>
                <a:latin typeface="Arial"/>
                <a:ea typeface="Arial"/>
                <a:cs typeface="Arial"/>
                <a:sym typeface="Arial"/>
              </a:defRPr>
            </a:lvl5pPr>
            <a:lvl6pPr marL="0" lvl="5" indent="0" algn="r">
              <a:spcBef>
                <a:spcPts val="0"/>
              </a:spcBef>
              <a:buNone/>
              <a:defRPr sz="1200">
                <a:solidFill>
                  <a:schemeClr val="dk1"/>
                </a:solidFill>
                <a:latin typeface="Arial"/>
                <a:ea typeface="Arial"/>
                <a:cs typeface="Arial"/>
                <a:sym typeface="Arial"/>
              </a:defRPr>
            </a:lvl6pPr>
            <a:lvl7pPr marL="0" lvl="6" indent="0" algn="r">
              <a:spcBef>
                <a:spcPts val="0"/>
              </a:spcBef>
              <a:buNone/>
              <a:defRPr sz="1200">
                <a:solidFill>
                  <a:schemeClr val="dk1"/>
                </a:solidFill>
                <a:latin typeface="Arial"/>
                <a:ea typeface="Arial"/>
                <a:cs typeface="Arial"/>
                <a:sym typeface="Arial"/>
              </a:defRPr>
            </a:lvl7pPr>
            <a:lvl8pPr marL="0" lvl="7" indent="0" algn="r">
              <a:spcBef>
                <a:spcPts val="0"/>
              </a:spcBef>
              <a:buNone/>
              <a:defRPr sz="1200">
                <a:solidFill>
                  <a:schemeClr val="dk1"/>
                </a:solidFill>
                <a:latin typeface="Arial"/>
                <a:ea typeface="Arial"/>
                <a:cs typeface="Arial"/>
                <a:sym typeface="Arial"/>
              </a:defRPr>
            </a:lvl8pPr>
            <a:lvl9pPr marL="0" lvl="8" indent="0" algn="r">
              <a:spcBef>
                <a:spcPts val="0"/>
              </a:spcBef>
              <a:buNone/>
              <a:defRPr sz="1200">
                <a:solidFill>
                  <a:schemeClr val="dk1"/>
                </a:solidFill>
                <a:latin typeface="Arial"/>
                <a:ea typeface="Arial"/>
                <a:cs typeface="Arial"/>
                <a:sym typeface="Arial"/>
              </a:defRPr>
            </a:lvl9pPr>
          </a:lstStyle>
          <a:p>
            <a:fld id="{00000000-1234-1234-1234-123412341234}"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4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fld id="{FB8E955E-38D4-6645-BF9C-5404CE26DFBD}" type="datetime1">
              <a:rPr lang="en-US" smtClean="0"/>
              <a:t>3/22/2025</a:t>
            </a:fld>
            <a:endParaRPr/>
          </a:p>
        </p:txBody>
      </p:sp>
      <p:sp>
        <p:nvSpPr>
          <p:cNvPr id="13" name="Google Shape;13;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fld id="{00000000-1234-1234-1234-123412341234}" type="slidenum">
              <a:rPr lang="en-US" smtClean="0"/>
              <a:pPr/>
              <a:t>‹#›</a:t>
            </a:fld>
            <a:endParaRPr lang="en-US"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
          <p:cNvSpPr txBox="1">
            <a:spLocks noGrp="1"/>
          </p:cNvSpPr>
          <p:nvPr>
            <p:ph type="ctrTitle"/>
          </p:nvPr>
        </p:nvSpPr>
        <p:spPr>
          <a:xfrm>
            <a:off x="1524000" y="2241458"/>
            <a:ext cx="9202270" cy="177436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91440" tIns="45720" rIns="91440" bIns="45720" rtlCol="0" anchor="ctr">
            <a:normAutofit/>
          </a:bodyPr>
          <a:lstStyle/>
          <a:p>
            <a:pPr>
              <a:spcBef>
                <a:spcPct val="0"/>
              </a:spcBef>
            </a:pPr>
            <a:r>
              <a:rPr lang="en-US" sz="4400" b="1" kern="1200" dirty="0">
                <a:solidFill>
                  <a:schemeClr val="accent2"/>
                </a:solidFill>
                <a:latin typeface="Arial" panose="020B0604020202020204" pitchFamily="34" charset="0"/>
                <a:ea typeface="+mj-ea"/>
                <a:cs typeface="Arial" panose="020B0604020202020204" pitchFamily="34" charset="0"/>
              </a:rPr>
              <a:t>Introduction to Spring Framework</a:t>
            </a:r>
            <a:endParaRPr sz="4400" b="1" kern="1200" dirty="0">
              <a:solidFill>
                <a:schemeClr val="accent2"/>
              </a:solidFill>
              <a:latin typeface="Arial" panose="020B0604020202020204" pitchFamily="34" charset="0"/>
              <a:ea typeface="+mj-ea"/>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321293-ECFD-868D-9BAD-F2C138D5A58B}"/>
              </a:ext>
            </a:extLst>
          </p:cNvPr>
          <p:cNvSpPr>
            <a:spLocks noGrp="1"/>
          </p:cNvSpPr>
          <p:nvPr>
            <p:ph type="title"/>
          </p:nvPr>
        </p:nvSpPr>
        <p:spPr/>
        <p:txBody>
          <a:bodyPr/>
          <a:lstStyle/>
          <a:p>
            <a:r>
              <a:rPr lang="en-US" dirty="0"/>
              <a:t>Core Container</a:t>
            </a:r>
            <a:endParaRPr lang="en-VN" dirty="0"/>
          </a:p>
        </p:txBody>
      </p:sp>
      <p:sp>
        <p:nvSpPr>
          <p:cNvPr id="3" name="Text Placeholder 2">
            <a:extLst>
              <a:ext uri="{FF2B5EF4-FFF2-40B4-BE49-F238E27FC236}">
                <a16:creationId xmlns:a16="http://schemas.microsoft.com/office/drawing/2014/main" id="{CE24B02F-F033-8B79-F485-57A4AF648A1B}"/>
              </a:ext>
            </a:extLst>
          </p:cNvPr>
          <p:cNvSpPr>
            <a:spLocks noGrp="1"/>
          </p:cNvSpPr>
          <p:nvPr>
            <p:ph type="body" idx="1"/>
          </p:nvPr>
        </p:nvSpPr>
        <p:spPr/>
        <p:txBody>
          <a:bodyPr>
            <a:normAutofit fontScale="92500" lnSpcReduction="10000"/>
          </a:bodyPr>
          <a:lstStyle/>
          <a:p>
            <a:pPr marL="0" indent="0">
              <a:buNone/>
            </a:pPr>
            <a:r>
              <a:rPr lang="en-US" dirty="0"/>
              <a:t>The Core Container consists of the Core, Beans, Context, and Expression Language modules the details:</a:t>
            </a:r>
          </a:p>
          <a:p>
            <a:r>
              <a:rPr lang="en-US" dirty="0"/>
              <a:t>The </a:t>
            </a:r>
            <a:r>
              <a:rPr lang="en-US" b="1" dirty="0"/>
              <a:t>Core</a:t>
            </a:r>
            <a:r>
              <a:rPr lang="en-US" dirty="0"/>
              <a:t> module provides the fundamental parts of the framework, including the </a:t>
            </a:r>
            <a:r>
              <a:rPr lang="en-US" dirty="0" err="1"/>
              <a:t>IoC</a:t>
            </a:r>
            <a:r>
              <a:rPr lang="en-US" dirty="0"/>
              <a:t> and Dependency Injection features.</a:t>
            </a:r>
          </a:p>
          <a:p>
            <a:r>
              <a:rPr lang="en-US" dirty="0"/>
              <a:t>The </a:t>
            </a:r>
            <a:r>
              <a:rPr lang="en-US" b="1" dirty="0"/>
              <a:t>Bean</a:t>
            </a:r>
            <a:r>
              <a:rPr lang="en-US" dirty="0"/>
              <a:t> module provides </a:t>
            </a:r>
            <a:r>
              <a:rPr lang="en-US" dirty="0" err="1"/>
              <a:t>BeanFactory</a:t>
            </a:r>
            <a:r>
              <a:rPr lang="en-US" dirty="0"/>
              <a:t>, which is a sophisticated implementation of the factory pattern.</a:t>
            </a:r>
          </a:p>
          <a:p>
            <a:r>
              <a:rPr lang="en-US" dirty="0"/>
              <a:t>The </a:t>
            </a:r>
            <a:r>
              <a:rPr lang="en-US" b="1" dirty="0"/>
              <a:t>Context</a:t>
            </a:r>
            <a:r>
              <a:rPr lang="en-US" dirty="0"/>
              <a:t> module builds on the solid base provided by the Core and Beans modules and it is a medium to access any objects defined and configured. The </a:t>
            </a:r>
            <a:r>
              <a:rPr lang="en-US" dirty="0" err="1"/>
              <a:t>ApplicationContext</a:t>
            </a:r>
            <a:r>
              <a:rPr lang="en-US" dirty="0"/>
              <a:t> interface is the focal point of the Context module.</a:t>
            </a:r>
          </a:p>
          <a:p>
            <a:r>
              <a:rPr lang="en-US" dirty="0"/>
              <a:t>The </a:t>
            </a:r>
            <a:r>
              <a:rPr lang="en-US" b="1" dirty="0" err="1"/>
              <a:t>SpEL</a:t>
            </a:r>
            <a:r>
              <a:rPr lang="en-US" dirty="0"/>
              <a:t> module provides a powerful expression language for querying and manipulating an object graph at runtime.</a:t>
            </a:r>
          </a:p>
        </p:txBody>
      </p:sp>
      <p:sp>
        <p:nvSpPr>
          <p:cNvPr id="4" name="Slide Number Placeholder 3">
            <a:extLst>
              <a:ext uri="{FF2B5EF4-FFF2-40B4-BE49-F238E27FC236}">
                <a16:creationId xmlns:a16="http://schemas.microsoft.com/office/drawing/2014/main" id="{BF0A5FBA-89C1-63CF-0474-DAEC7355A65A}"/>
              </a:ext>
            </a:extLst>
          </p:cNvPr>
          <p:cNvSpPr>
            <a:spLocks noGrp="1"/>
          </p:cNvSpPr>
          <p:nvPr>
            <p:ph type="sldNum" idx="12"/>
          </p:nvPr>
        </p:nvSpPr>
        <p:spPr/>
        <p:txBody>
          <a:bodyPr/>
          <a:lstStyle/>
          <a:p>
            <a:fld id="{00000000-1234-1234-1234-123412341234}" type="slidenum">
              <a:rPr lang="en-US" smtClean="0"/>
              <a:pPr/>
              <a:t>10</a:t>
            </a:fld>
            <a:endParaRPr lang="en-US" dirty="0"/>
          </a:p>
        </p:txBody>
      </p:sp>
    </p:spTree>
    <p:extLst>
      <p:ext uri="{BB962C8B-B14F-4D97-AF65-F5344CB8AC3E}">
        <p14:creationId xmlns:p14="http://schemas.microsoft.com/office/powerpoint/2010/main" val="4074744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Access/Integration</a:t>
            </a:r>
          </a:p>
        </p:txBody>
      </p:sp>
      <p:sp>
        <p:nvSpPr>
          <p:cNvPr id="3" name="Text Placeholder 2"/>
          <p:cNvSpPr>
            <a:spLocks noGrp="1"/>
          </p:cNvSpPr>
          <p:nvPr>
            <p:ph type="body" idx="1"/>
          </p:nvPr>
        </p:nvSpPr>
        <p:spPr/>
        <p:txBody>
          <a:bodyPr>
            <a:noAutofit/>
          </a:bodyPr>
          <a:lstStyle/>
          <a:p>
            <a:pPr marL="0" indent="0">
              <a:lnSpc>
                <a:spcPct val="100000"/>
              </a:lnSpc>
              <a:buNone/>
            </a:pPr>
            <a:r>
              <a:rPr lang="en-US" dirty="0"/>
              <a:t>The Data Access/Integration layer consists of the modules:</a:t>
            </a:r>
          </a:p>
          <a:p>
            <a:pPr>
              <a:lnSpc>
                <a:spcPct val="100000"/>
              </a:lnSpc>
            </a:pPr>
            <a:r>
              <a:rPr lang="en-US" dirty="0"/>
              <a:t>The </a:t>
            </a:r>
            <a:r>
              <a:rPr lang="en-US" b="1" dirty="0"/>
              <a:t>JDBC</a:t>
            </a:r>
            <a:r>
              <a:rPr lang="en-US" dirty="0"/>
              <a:t> module provides a JDBC-abstraction layer that removes the need for tedious JDBC related coding.</a:t>
            </a:r>
          </a:p>
          <a:p>
            <a:pPr>
              <a:lnSpc>
                <a:spcPct val="100000"/>
              </a:lnSpc>
            </a:pPr>
            <a:r>
              <a:rPr lang="en-US" dirty="0"/>
              <a:t>The </a:t>
            </a:r>
            <a:r>
              <a:rPr lang="en-US" b="1" dirty="0"/>
              <a:t>ORM</a:t>
            </a:r>
            <a:r>
              <a:rPr lang="en-US" dirty="0"/>
              <a:t> module provides integration layers for popular object-relational mapping APIs, including JPA, JDO, Hibernate, and </a:t>
            </a:r>
            <a:r>
              <a:rPr lang="en-US" dirty="0" err="1"/>
              <a:t>iBatis</a:t>
            </a:r>
            <a:r>
              <a:rPr lang="en-US" dirty="0"/>
              <a:t>.</a:t>
            </a:r>
          </a:p>
          <a:p>
            <a:pPr>
              <a:lnSpc>
                <a:spcPct val="100000"/>
              </a:lnSpc>
            </a:pPr>
            <a:r>
              <a:rPr lang="en-US" dirty="0"/>
              <a:t>The </a:t>
            </a:r>
            <a:r>
              <a:rPr lang="en-US" b="1" dirty="0"/>
              <a:t>OXM</a:t>
            </a:r>
            <a:r>
              <a:rPr lang="en-US" dirty="0"/>
              <a:t> module provides an abstraction layer that supports Object/XML mapping implementations for JAXB, Castor, </a:t>
            </a:r>
            <a:r>
              <a:rPr lang="en-US" dirty="0" err="1"/>
              <a:t>XMLBeans</a:t>
            </a:r>
            <a:r>
              <a:rPr lang="en-US" dirty="0"/>
              <a:t>, </a:t>
            </a:r>
            <a:r>
              <a:rPr lang="en-US" dirty="0" err="1"/>
              <a:t>JiBX</a:t>
            </a:r>
            <a:r>
              <a:rPr lang="en-US" dirty="0"/>
              <a:t> and </a:t>
            </a:r>
            <a:r>
              <a:rPr lang="en-US" dirty="0" err="1"/>
              <a:t>XStream</a:t>
            </a:r>
            <a:r>
              <a:rPr lang="en-US" dirty="0"/>
              <a:t>.</a:t>
            </a:r>
          </a:p>
          <a:p>
            <a:pPr>
              <a:lnSpc>
                <a:spcPct val="100000"/>
              </a:lnSpc>
            </a:pPr>
            <a:r>
              <a:rPr lang="en-US" dirty="0"/>
              <a:t>The Java Messaging Service </a:t>
            </a:r>
            <a:r>
              <a:rPr lang="en-US" b="1" dirty="0"/>
              <a:t>JMS</a:t>
            </a:r>
            <a:r>
              <a:rPr lang="en-US" dirty="0"/>
              <a:t> module contains features for producing and consuming messages.</a:t>
            </a:r>
          </a:p>
          <a:p>
            <a:pPr>
              <a:lnSpc>
                <a:spcPct val="100000"/>
              </a:lnSpc>
            </a:pPr>
            <a:r>
              <a:rPr lang="en-US" dirty="0"/>
              <a:t>The </a:t>
            </a:r>
            <a:r>
              <a:rPr lang="en-US" b="1" dirty="0"/>
              <a:t>Transaction</a:t>
            </a:r>
            <a:r>
              <a:rPr lang="en-US" dirty="0"/>
              <a:t> module supports programmatic and declarative transaction management for classes that implement special interfaces and for all your POJOs.</a:t>
            </a:r>
          </a:p>
        </p:txBody>
      </p:sp>
      <p:sp>
        <p:nvSpPr>
          <p:cNvPr id="4" name="Slide Number Placeholder 3"/>
          <p:cNvSpPr>
            <a:spLocks noGrp="1"/>
          </p:cNvSpPr>
          <p:nvPr>
            <p:ph type="sldNum" idx="12"/>
          </p:nvPr>
        </p:nvSpPr>
        <p:spPr/>
        <p:txBody>
          <a:bodyPr/>
          <a:lstStyle/>
          <a:p>
            <a:fld id="{00000000-1234-1234-1234-123412341234}" type="slidenum">
              <a:rPr lang="en-US" smtClean="0"/>
              <a:pPr/>
              <a:t>11</a:t>
            </a:fld>
            <a:endParaRPr lang="en-US" dirty="0"/>
          </a:p>
        </p:txBody>
      </p:sp>
    </p:spTree>
    <p:extLst>
      <p:ext uri="{BB962C8B-B14F-4D97-AF65-F5344CB8AC3E}">
        <p14:creationId xmlns:p14="http://schemas.microsoft.com/office/powerpoint/2010/main" val="1647033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a:t>
            </a:r>
          </a:p>
        </p:txBody>
      </p:sp>
      <p:sp>
        <p:nvSpPr>
          <p:cNvPr id="3" name="Text Placeholder 2"/>
          <p:cNvSpPr>
            <a:spLocks noGrp="1"/>
          </p:cNvSpPr>
          <p:nvPr>
            <p:ph type="body" idx="1"/>
          </p:nvPr>
        </p:nvSpPr>
        <p:spPr/>
        <p:txBody>
          <a:bodyPr>
            <a:normAutofit fontScale="92500"/>
          </a:bodyPr>
          <a:lstStyle/>
          <a:p>
            <a:pPr marL="0" indent="0">
              <a:buNone/>
            </a:pPr>
            <a:r>
              <a:rPr lang="en-US" dirty="0"/>
              <a:t>The Web layer consists of the Web, Web-MVC, Web-Socket, and Web-Portlet modules:</a:t>
            </a:r>
          </a:p>
          <a:p>
            <a:r>
              <a:rPr lang="en-US" dirty="0"/>
              <a:t>The </a:t>
            </a:r>
            <a:r>
              <a:rPr lang="en-US" b="1" dirty="0"/>
              <a:t>Web</a:t>
            </a:r>
            <a:r>
              <a:rPr lang="en-US" dirty="0"/>
              <a:t> module provides basic web-oriented integration features such as multipart file-upload functionality and the initialization of the </a:t>
            </a:r>
            <a:r>
              <a:rPr lang="en-US" dirty="0" err="1"/>
              <a:t>IoC</a:t>
            </a:r>
            <a:r>
              <a:rPr lang="en-US" dirty="0"/>
              <a:t> container using servlet listeners and a web-oriented application context.</a:t>
            </a:r>
          </a:p>
          <a:p>
            <a:r>
              <a:rPr lang="en-US" dirty="0"/>
              <a:t>The </a:t>
            </a:r>
            <a:r>
              <a:rPr lang="en-US" b="1" dirty="0"/>
              <a:t>Web-MVC</a:t>
            </a:r>
            <a:r>
              <a:rPr lang="en-US" dirty="0"/>
              <a:t> module contains Spring's Model-View-Controller (MVC) implementation for web applications.</a:t>
            </a:r>
          </a:p>
          <a:p>
            <a:r>
              <a:rPr lang="en-US" dirty="0"/>
              <a:t>The </a:t>
            </a:r>
            <a:r>
              <a:rPr lang="en-US" b="1" dirty="0"/>
              <a:t>Web-Socket</a:t>
            </a:r>
            <a:r>
              <a:rPr lang="en-US" dirty="0"/>
              <a:t> module provides support for </a:t>
            </a:r>
            <a:r>
              <a:rPr lang="en-US" dirty="0" err="1"/>
              <a:t>WebSocket</a:t>
            </a:r>
            <a:r>
              <a:rPr lang="en-US" dirty="0"/>
              <a:t>-based, two-way communication between the client and the server in web applications.</a:t>
            </a:r>
          </a:p>
          <a:p>
            <a:r>
              <a:rPr lang="en-US" dirty="0"/>
              <a:t>The </a:t>
            </a:r>
            <a:r>
              <a:rPr lang="en-US" b="1" dirty="0"/>
              <a:t>Web-Portlet</a:t>
            </a:r>
            <a:r>
              <a:rPr lang="en-US" dirty="0"/>
              <a:t> module provides the MVC implementation to be used in a portlet environment and mirrors the functionality of Web-Servlet module.</a:t>
            </a:r>
          </a:p>
        </p:txBody>
      </p:sp>
      <p:sp>
        <p:nvSpPr>
          <p:cNvPr id="4" name="Slide Number Placeholder 3"/>
          <p:cNvSpPr>
            <a:spLocks noGrp="1"/>
          </p:cNvSpPr>
          <p:nvPr>
            <p:ph type="sldNum" idx="12"/>
          </p:nvPr>
        </p:nvSpPr>
        <p:spPr/>
        <p:txBody>
          <a:bodyPr/>
          <a:lstStyle/>
          <a:p>
            <a:fld id="{00000000-1234-1234-1234-123412341234}" type="slidenum">
              <a:rPr lang="en-US" smtClean="0"/>
              <a:pPr/>
              <a:t>12</a:t>
            </a:fld>
            <a:endParaRPr lang="en-US" dirty="0"/>
          </a:p>
        </p:txBody>
      </p:sp>
    </p:spTree>
    <p:extLst>
      <p:ext uri="{BB962C8B-B14F-4D97-AF65-F5344CB8AC3E}">
        <p14:creationId xmlns:p14="http://schemas.microsoft.com/office/powerpoint/2010/main" val="41357285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Framework 6 </a:t>
            </a:r>
          </a:p>
        </p:txBody>
      </p:sp>
      <p:sp>
        <p:nvSpPr>
          <p:cNvPr id="3" name="Text Placeholder 2"/>
          <p:cNvSpPr>
            <a:spLocks noGrp="1"/>
          </p:cNvSpPr>
          <p:nvPr>
            <p:ph type="body" idx="1"/>
          </p:nvPr>
        </p:nvSpPr>
        <p:spPr/>
        <p:txBody>
          <a:bodyPr>
            <a:normAutofit fontScale="92500"/>
          </a:bodyPr>
          <a:lstStyle/>
          <a:p>
            <a:r>
              <a:rPr lang="en-US" b="1" dirty="0"/>
              <a:t>Java 17 Support </a:t>
            </a:r>
            <a:r>
              <a:rPr lang="en-US" dirty="0"/>
              <a:t>- Spring Framework 6 is compatible with Java 17, providing developers with access to the newest Java functionalities and improvements.</a:t>
            </a:r>
          </a:p>
          <a:p>
            <a:r>
              <a:rPr lang="en-US" b="1" dirty="0"/>
              <a:t>Reactive Programming </a:t>
            </a:r>
            <a:r>
              <a:rPr lang="en-US" dirty="0"/>
              <a:t>- Enhanced support for reactive programming is a significant highlight of Spring Framework 6, enabling developers to build responsive, scalable applications efficiently.</a:t>
            </a:r>
          </a:p>
          <a:p>
            <a:r>
              <a:rPr lang="en-US" b="1" dirty="0"/>
              <a:t>Modularization</a:t>
            </a:r>
            <a:r>
              <a:rPr lang="en-US" dirty="0"/>
              <a:t> - The framework is modularized, allowing developers to choose and include only the necessary components, reducing the overhead of unused features.</a:t>
            </a:r>
          </a:p>
          <a:p>
            <a:r>
              <a:rPr lang="en-US" b="1" dirty="0" err="1"/>
              <a:t>Microservices</a:t>
            </a:r>
            <a:r>
              <a:rPr lang="en-US" b="1" dirty="0"/>
              <a:t> Architecture </a:t>
            </a:r>
            <a:r>
              <a:rPr lang="en-US" dirty="0"/>
              <a:t>- Spring Framework 6 caters to the needs of building </a:t>
            </a:r>
            <a:r>
              <a:rPr lang="en-US" dirty="0" err="1"/>
              <a:t>microservices</a:t>
            </a:r>
            <a:r>
              <a:rPr lang="en-US" dirty="0"/>
              <a:t>-based applications, promoting flexibility and scalability in the development process.</a:t>
            </a:r>
          </a:p>
        </p:txBody>
      </p:sp>
      <p:sp>
        <p:nvSpPr>
          <p:cNvPr id="4" name="Slide Number Placeholder 3"/>
          <p:cNvSpPr>
            <a:spLocks noGrp="1"/>
          </p:cNvSpPr>
          <p:nvPr>
            <p:ph type="sldNum" idx="12"/>
          </p:nvPr>
        </p:nvSpPr>
        <p:spPr/>
        <p:txBody>
          <a:bodyPr/>
          <a:lstStyle/>
          <a:p>
            <a:fld id="{00000000-1234-1234-1234-123412341234}" type="slidenum">
              <a:rPr lang="en-US" smtClean="0"/>
              <a:pPr/>
              <a:t>13</a:t>
            </a:fld>
            <a:endParaRPr lang="en-US" dirty="0"/>
          </a:p>
        </p:txBody>
      </p:sp>
    </p:spTree>
    <p:extLst>
      <p:ext uri="{BB962C8B-B14F-4D97-AF65-F5344CB8AC3E}">
        <p14:creationId xmlns:p14="http://schemas.microsoft.com/office/powerpoint/2010/main" val="27514155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Framework 6 </a:t>
            </a:r>
          </a:p>
        </p:txBody>
      </p:sp>
      <p:sp>
        <p:nvSpPr>
          <p:cNvPr id="3" name="Text Placeholder 2"/>
          <p:cNvSpPr>
            <a:spLocks noGrp="1"/>
          </p:cNvSpPr>
          <p:nvPr>
            <p:ph type="body" idx="1"/>
          </p:nvPr>
        </p:nvSpPr>
        <p:spPr>
          <a:xfrm>
            <a:off x="0" y="1627444"/>
            <a:ext cx="12192000" cy="5220617"/>
          </a:xfrm>
        </p:spPr>
        <p:txBody>
          <a:bodyPr>
            <a:normAutofit lnSpcReduction="10000"/>
          </a:bodyPr>
          <a:lstStyle/>
          <a:p>
            <a:r>
              <a:rPr lang="en-US" dirty="0" err="1"/>
              <a:t>Kotlin</a:t>
            </a:r>
            <a:r>
              <a:rPr lang="en-US" dirty="0"/>
              <a:t> Support - </a:t>
            </a:r>
            <a:r>
              <a:rPr lang="en-US" dirty="0" err="1"/>
              <a:t>Kotlin</a:t>
            </a:r>
            <a:r>
              <a:rPr lang="en-US" dirty="0"/>
              <a:t>, a programming language that runs on the Java Virtual Machine and is fully interoperable with Java, is well-supported in Spring Framework 6 for developers who prefer it as an alternative language for their projects.</a:t>
            </a:r>
          </a:p>
          <a:p>
            <a:r>
              <a:rPr lang="en-US" dirty="0"/>
              <a:t>Containerization and Cloud-native Development - With enhanced containerization support, Spring Framework 6 facilitates cloud-native development, aligning well with modern deployment practices such as container orchestration.</a:t>
            </a:r>
          </a:p>
          <a:p>
            <a:r>
              <a:rPr lang="en-US" dirty="0"/>
              <a:t>Simplified Configuration - Spring Framework 6 simplifies configuration options, making it easier for developers to set up and manage their applications with less complexity.</a:t>
            </a:r>
          </a:p>
        </p:txBody>
      </p:sp>
      <p:sp>
        <p:nvSpPr>
          <p:cNvPr id="4" name="Slide Number Placeholder 3"/>
          <p:cNvSpPr>
            <a:spLocks noGrp="1"/>
          </p:cNvSpPr>
          <p:nvPr>
            <p:ph type="sldNum" idx="12"/>
          </p:nvPr>
        </p:nvSpPr>
        <p:spPr/>
        <p:txBody>
          <a:bodyPr/>
          <a:lstStyle/>
          <a:p>
            <a:fld id="{00000000-1234-1234-1234-123412341234}" type="slidenum">
              <a:rPr lang="en-US" smtClean="0"/>
              <a:pPr/>
              <a:t>14</a:t>
            </a:fld>
            <a:endParaRPr lang="en-US" dirty="0"/>
          </a:p>
        </p:txBody>
      </p:sp>
    </p:spTree>
    <p:extLst>
      <p:ext uri="{BB962C8B-B14F-4D97-AF65-F5344CB8AC3E}">
        <p14:creationId xmlns:p14="http://schemas.microsoft.com/office/powerpoint/2010/main" val="14093337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Framework 6 </a:t>
            </a:r>
          </a:p>
        </p:txBody>
      </p:sp>
      <p:sp>
        <p:nvSpPr>
          <p:cNvPr id="3" name="Text Placeholder 2"/>
          <p:cNvSpPr>
            <a:spLocks noGrp="1"/>
          </p:cNvSpPr>
          <p:nvPr>
            <p:ph type="body" idx="1"/>
          </p:nvPr>
        </p:nvSpPr>
        <p:spPr>
          <a:xfrm>
            <a:off x="0" y="1627444"/>
            <a:ext cx="12192000" cy="5220617"/>
          </a:xfrm>
        </p:spPr>
        <p:txBody>
          <a:bodyPr>
            <a:normAutofit lnSpcReduction="10000"/>
          </a:bodyPr>
          <a:lstStyle/>
          <a:p>
            <a:r>
              <a:rPr lang="en-US" b="1" dirty="0"/>
              <a:t>Developer Productivity </a:t>
            </a:r>
            <a:r>
              <a:rPr lang="en-US" dirty="0"/>
              <a:t>- The framework aims to enhance developer productivity by offering streamlined tools, integrations, and documentation to expedite the development process.</a:t>
            </a:r>
          </a:p>
          <a:p>
            <a:r>
              <a:rPr lang="en-US" b="1" dirty="0"/>
              <a:t>Spring Boot 3.0</a:t>
            </a:r>
            <a:r>
              <a:rPr lang="en-US" dirty="0"/>
              <a:t> is also the first Spring Boot GA release to support Spring Framework 6.0. As a developer, we need to be aware of these updates in order to work smoothly with Spring Framework. Undoubtedly, one of the biggest turns in the Spring Framework 6 release was the dropping of support for older versions of Java. </a:t>
            </a:r>
          </a:p>
          <a:p>
            <a:r>
              <a:rPr lang="en-US" dirty="0"/>
              <a:t>The Spring Framework 6 is migrated towards Jakarta EE from Java EE. Hence</a:t>
            </a:r>
            <a:r>
              <a:rPr lang="en-US" b="1" dirty="0"/>
              <a:t>,</a:t>
            </a:r>
            <a:r>
              <a:rPr lang="en-US" dirty="0"/>
              <a:t> It will use the ‘jakarta’ packages namespace in place of ‘javax’ namespace.</a:t>
            </a:r>
          </a:p>
        </p:txBody>
      </p:sp>
      <p:sp>
        <p:nvSpPr>
          <p:cNvPr id="4" name="Slide Number Placeholder 3"/>
          <p:cNvSpPr>
            <a:spLocks noGrp="1"/>
          </p:cNvSpPr>
          <p:nvPr>
            <p:ph type="sldNum" idx="12"/>
          </p:nvPr>
        </p:nvSpPr>
        <p:spPr/>
        <p:txBody>
          <a:bodyPr/>
          <a:lstStyle/>
          <a:p>
            <a:fld id="{00000000-1234-1234-1234-123412341234}" type="slidenum">
              <a:rPr lang="en-US" smtClean="0"/>
              <a:pPr/>
              <a:t>15</a:t>
            </a:fld>
            <a:endParaRPr lang="en-US" dirty="0"/>
          </a:p>
        </p:txBody>
      </p:sp>
    </p:spTree>
    <p:extLst>
      <p:ext uri="{BB962C8B-B14F-4D97-AF65-F5344CB8AC3E}">
        <p14:creationId xmlns:p14="http://schemas.microsoft.com/office/powerpoint/2010/main" val="27696234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001CFC-E48D-6BA4-FC3E-881F9C8904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2E20FF0-140E-6661-9440-D71C6611532A}"/>
              </a:ext>
            </a:extLst>
          </p:cNvPr>
          <p:cNvSpPr>
            <a:spLocks noGrp="1"/>
          </p:cNvSpPr>
          <p:nvPr>
            <p:ph type="title"/>
          </p:nvPr>
        </p:nvSpPr>
        <p:spPr/>
        <p:txBody>
          <a:bodyPr/>
          <a:lstStyle/>
          <a:p>
            <a:r>
              <a:rPr lang="en-US" dirty="0"/>
              <a:t>Spring Version History</a:t>
            </a:r>
          </a:p>
        </p:txBody>
      </p:sp>
      <p:sp>
        <p:nvSpPr>
          <p:cNvPr id="3" name="Text Placeholder 2">
            <a:extLst>
              <a:ext uri="{FF2B5EF4-FFF2-40B4-BE49-F238E27FC236}">
                <a16:creationId xmlns:a16="http://schemas.microsoft.com/office/drawing/2014/main" id="{F6579308-D78B-631B-4EAF-1B3384DEF56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9AC5A8B-5460-E338-F0D3-985D5236027A}"/>
              </a:ext>
            </a:extLst>
          </p:cNvPr>
          <p:cNvSpPr>
            <a:spLocks noGrp="1"/>
          </p:cNvSpPr>
          <p:nvPr>
            <p:ph type="sldNum" idx="12"/>
          </p:nvPr>
        </p:nvSpPr>
        <p:spPr/>
        <p:txBody>
          <a:bodyPr/>
          <a:lstStyle/>
          <a:p>
            <a:fld id="{00000000-1234-1234-1234-123412341234}" type="slidenum">
              <a:rPr lang="en-US" smtClean="0"/>
              <a:pPr/>
              <a:t>16</a:t>
            </a:fld>
            <a:endParaRPr lang="en-US" dirty="0"/>
          </a:p>
        </p:txBody>
      </p:sp>
      <p:graphicFrame>
        <p:nvGraphicFramePr>
          <p:cNvPr id="6" name="Content Placeholder 4">
            <a:extLst>
              <a:ext uri="{FF2B5EF4-FFF2-40B4-BE49-F238E27FC236}">
                <a16:creationId xmlns:a16="http://schemas.microsoft.com/office/drawing/2014/main" id="{B63222F7-CF22-EE43-4835-6A993F7F2854}"/>
              </a:ext>
            </a:extLst>
          </p:cNvPr>
          <p:cNvGraphicFramePr>
            <a:graphicFrameLocks/>
          </p:cNvGraphicFramePr>
          <p:nvPr/>
        </p:nvGraphicFramePr>
        <p:xfrm>
          <a:off x="324145" y="1635981"/>
          <a:ext cx="11065053" cy="4770120"/>
        </p:xfrm>
        <a:graphic>
          <a:graphicData uri="http://schemas.openxmlformats.org/drawingml/2006/table">
            <a:tbl>
              <a:tblPr>
                <a:tableStyleId>{9DCAF9ED-07DC-4A11-8D7F-57B35C25682E}</a:tableStyleId>
              </a:tblPr>
              <a:tblGrid>
                <a:gridCol w="1382174">
                  <a:extLst>
                    <a:ext uri="{9D8B030D-6E8A-4147-A177-3AD203B41FA5}">
                      <a16:colId xmlns:a16="http://schemas.microsoft.com/office/drawing/2014/main" val="1289588126"/>
                    </a:ext>
                  </a:extLst>
                </a:gridCol>
                <a:gridCol w="3093527">
                  <a:extLst>
                    <a:ext uri="{9D8B030D-6E8A-4147-A177-3AD203B41FA5}">
                      <a16:colId xmlns:a16="http://schemas.microsoft.com/office/drawing/2014/main" val="611140459"/>
                    </a:ext>
                  </a:extLst>
                </a:gridCol>
                <a:gridCol w="6589352">
                  <a:extLst>
                    <a:ext uri="{9D8B030D-6E8A-4147-A177-3AD203B41FA5}">
                      <a16:colId xmlns:a16="http://schemas.microsoft.com/office/drawing/2014/main" val="1557749760"/>
                    </a:ext>
                  </a:extLst>
                </a:gridCol>
              </a:tblGrid>
              <a:tr h="0">
                <a:tc>
                  <a:txBody>
                    <a:bodyPr/>
                    <a:lstStyle/>
                    <a:p>
                      <a:r>
                        <a:rPr lang="en-US" sz="2300" dirty="0">
                          <a:latin typeface="+mn-lt"/>
                        </a:rPr>
                        <a:t>Version</a:t>
                      </a:r>
                      <a:endParaRPr lang="en-US" sz="2300" b="1"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Year</a:t>
                      </a:r>
                      <a:endParaRPr lang="en-US" sz="2300" b="1"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Note</a:t>
                      </a:r>
                      <a:endParaRPr lang="en-US" sz="2300" b="1" dirty="0">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1025165134"/>
                  </a:ext>
                </a:extLst>
              </a:tr>
              <a:tr h="0">
                <a:tc>
                  <a:txBody>
                    <a:bodyPr/>
                    <a:lstStyle/>
                    <a:p>
                      <a:endParaRPr lang="en-US" sz="2300"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2002</a:t>
                      </a:r>
                      <a:endParaRPr lang="en-US" sz="2300"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First version was written by Rob Johnson</a:t>
                      </a:r>
                      <a:endParaRPr lang="en-US" sz="2300" dirty="0">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4055386038"/>
                  </a:ext>
                </a:extLst>
              </a:tr>
              <a:tr h="0">
                <a:tc>
                  <a:txBody>
                    <a:bodyPr/>
                    <a:lstStyle/>
                    <a:p>
                      <a:r>
                        <a:rPr lang="en-US" sz="2300" dirty="0">
                          <a:latin typeface="+mn-lt"/>
                        </a:rPr>
                        <a:t>1.0</a:t>
                      </a:r>
                      <a:endParaRPr lang="en-US" sz="2300"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March 2004</a:t>
                      </a:r>
                      <a:endParaRPr lang="en-US" sz="2300" dirty="0">
                        <a:latin typeface="+mn-lt"/>
                        <a:ea typeface="Tahoma" panose="020B0604030504040204" pitchFamily="34" charset="0"/>
                        <a:cs typeface="Tahoma" panose="020B0604030504040204" pitchFamily="34" charset="0"/>
                      </a:endParaRPr>
                    </a:p>
                  </a:txBody>
                  <a:tcPr anchor="ctr"/>
                </a:tc>
                <a:tc>
                  <a:txBody>
                    <a:bodyPr/>
                    <a:lstStyle/>
                    <a:p>
                      <a:endParaRPr lang="en-US" sz="2300" dirty="0">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3611855337"/>
                  </a:ext>
                </a:extLst>
              </a:tr>
              <a:tr h="0">
                <a:tc>
                  <a:txBody>
                    <a:bodyPr/>
                    <a:lstStyle/>
                    <a:p>
                      <a:r>
                        <a:rPr lang="en-US" sz="2300">
                          <a:latin typeface="+mn-lt"/>
                        </a:rPr>
                        <a:t>2.0</a:t>
                      </a:r>
                      <a:endParaRPr lang="en-US" sz="230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October 2006</a:t>
                      </a:r>
                      <a:endParaRPr lang="en-US" sz="2300" dirty="0">
                        <a:latin typeface="+mn-lt"/>
                        <a:ea typeface="Tahoma" panose="020B0604030504040204" pitchFamily="34" charset="0"/>
                        <a:cs typeface="Tahoma" panose="020B0604030504040204" pitchFamily="34" charset="0"/>
                      </a:endParaRPr>
                    </a:p>
                  </a:txBody>
                  <a:tcPr anchor="ctr"/>
                </a:tc>
                <a:tc>
                  <a:txBody>
                    <a:bodyPr/>
                    <a:lstStyle/>
                    <a:p>
                      <a:endParaRPr lang="en-US" sz="2300" dirty="0">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3621351708"/>
                  </a:ext>
                </a:extLst>
              </a:tr>
              <a:tr h="0">
                <a:tc>
                  <a:txBody>
                    <a:bodyPr/>
                    <a:lstStyle/>
                    <a:p>
                      <a:r>
                        <a:rPr lang="en-US" sz="2300" dirty="0">
                          <a:latin typeface="+mn-lt"/>
                        </a:rPr>
                        <a:t>2.5</a:t>
                      </a:r>
                      <a:endParaRPr lang="en-US" sz="2300"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November 2017</a:t>
                      </a:r>
                      <a:endParaRPr lang="en-US" sz="2300" dirty="0">
                        <a:latin typeface="+mn-lt"/>
                        <a:ea typeface="Tahoma" panose="020B0604030504040204" pitchFamily="34" charset="0"/>
                        <a:cs typeface="Tahoma" panose="020B0604030504040204" pitchFamily="34" charset="0"/>
                      </a:endParaRPr>
                    </a:p>
                  </a:txBody>
                  <a:tcPr anchor="ctr"/>
                </a:tc>
                <a:tc>
                  <a:txBody>
                    <a:bodyPr/>
                    <a:lstStyle/>
                    <a:p>
                      <a:endParaRPr lang="en-US" sz="2300" dirty="0">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4123630371"/>
                  </a:ext>
                </a:extLst>
              </a:tr>
              <a:tr h="0">
                <a:tc>
                  <a:txBody>
                    <a:bodyPr/>
                    <a:lstStyle/>
                    <a:p>
                      <a:r>
                        <a:rPr lang="en-US" sz="2300" dirty="0">
                          <a:latin typeface="+mn-lt"/>
                        </a:rPr>
                        <a:t>3.0</a:t>
                      </a:r>
                      <a:endParaRPr lang="en-US" sz="2300"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December 2009</a:t>
                      </a:r>
                      <a:endParaRPr lang="en-US" sz="2300" dirty="0">
                        <a:latin typeface="+mn-lt"/>
                        <a:ea typeface="Tahoma" panose="020B0604030504040204" pitchFamily="34" charset="0"/>
                        <a:cs typeface="Tahoma" panose="020B0604030504040204" pitchFamily="34" charset="0"/>
                      </a:endParaRPr>
                    </a:p>
                  </a:txBody>
                  <a:tcPr anchor="ctr"/>
                </a:tc>
                <a:tc>
                  <a:txBody>
                    <a:bodyPr/>
                    <a:lstStyle/>
                    <a:p>
                      <a:endParaRPr lang="en-US" sz="2300" dirty="0">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3502125206"/>
                  </a:ext>
                </a:extLst>
              </a:tr>
              <a:tr h="0">
                <a:tc>
                  <a:txBody>
                    <a:bodyPr/>
                    <a:lstStyle/>
                    <a:p>
                      <a:r>
                        <a:rPr lang="en-US" sz="2300" dirty="0">
                          <a:latin typeface="+mn-lt"/>
                        </a:rPr>
                        <a:t>4.0</a:t>
                      </a:r>
                      <a:endParaRPr lang="en-US" sz="2300"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December 2013</a:t>
                      </a:r>
                      <a:endParaRPr lang="en-US" sz="2300" dirty="0">
                        <a:latin typeface="+mn-lt"/>
                        <a:ea typeface="Tahoma" panose="020B0604030504040204" pitchFamily="34" charset="0"/>
                        <a:cs typeface="Tahoma" panose="020B0604030504040204" pitchFamily="34" charset="0"/>
                      </a:endParaRPr>
                    </a:p>
                  </a:txBody>
                  <a:tcPr anchor="ctr"/>
                </a:tc>
                <a:tc>
                  <a:txBody>
                    <a:bodyPr/>
                    <a:lstStyle/>
                    <a:p>
                      <a:pPr marL="0" marR="0" indent="0" algn="l" defTabSz="788670" rtl="0" eaLnBrk="1" fontAlgn="auto" latinLnBrk="0" hangingPunct="1">
                        <a:lnSpc>
                          <a:spcPct val="100000"/>
                        </a:lnSpc>
                        <a:spcBef>
                          <a:spcPts val="0"/>
                        </a:spcBef>
                        <a:spcAft>
                          <a:spcPts val="0"/>
                        </a:spcAft>
                        <a:buClrTx/>
                        <a:buSzTx/>
                        <a:buFontTx/>
                        <a:buNone/>
                        <a:tabLst/>
                        <a:defRPr/>
                      </a:pPr>
                      <a:r>
                        <a:rPr lang="en-US" sz="2300" dirty="0">
                          <a:latin typeface="+mn-lt"/>
                        </a:rPr>
                        <a:t>Support for Java SE (Standard Edition) 8, Groovy 2, some aspects of Java EE 7, and Web Socket</a:t>
                      </a:r>
                      <a:endParaRPr lang="en-US" sz="2300" dirty="0">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2335150843"/>
                  </a:ext>
                </a:extLst>
              </a:tr>
              <a:tr h="0">
                <a:tc>
                  <a:txBody>
                    <a:bodyPr/>
                    <a:lstStyle/>
                    <a:p>
                      <a:r>
                        <a:rPr lang="en-US" sz="2300" dirty="0">
                          <a:latin typeface="+mn-lt"/>
                        </a:rPr>
                        <a:t>4.3</a:t>
                      </a:r>
                      <a:endParaRPr lang="en-US" sz="2300"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June 2016</a:t>
                      </a:r>
                      <a:endParaRPr lang="en-US" sz="2300" dirty="0">
                        <a:latin typeface="+mn-lt"/>
                        <a:ea typeface="Tahoma" panose="020B0604030504040204" pitchFamily="34" charset="0"/>
                        <a:cs typeface="Tahoma" panose="020B0604030504040204" pitchFamily="34" charset="0"/>
                      </a:endParaRPr>
                    </a:p>
                  </a:txBody>
                  <a:tcPr anchor="ctr"/>
                </a:tc>
                <a:tc>
                  <a:txBody>
                    <a:bodyPr/>
                    <a:lstStyle/>
                    <a:p>
                      <a:pPr marL="0" marR="0" indent="0" algn="l" defTabSz="788670" rtl="0" eaLnBrk="1" fontAlgn="auto" latinLnBrk="0" hangingPunct="1">
                        <a:lnSpc>
                          <a:spcPct val="100000"/>
                        </a:lnSpc>
                        <a:spcBef>
                          <a:spcPts val="0"/>
                        </a:spcBef>
                        <a:spcAft>
                          <a:spcPts val="0"/>
                        </a:spcAft>
                        <a:buClrTx/>
                        <a:buSzTx/>
                        <a:buFontTx/>
                        <a:buNone/>
                        <a:tabLst/>
                        <a:defRPr/>
                      </a:pPr>
                      <a:endParaRPr lang="en-US" sz="2300" dirty="0">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598172721"/>
                  </a:ext>
                </a:extLst>
              </a:tr>
              <a:tr h="0">
                <a:tc>
                  <a:txBody>
                    <a:bodyPr/>
                    <a:lstStyle/>
                    <a:p>
                      <a:r>
                        <a:rPr lang="en-US" sz="2300">
                          <a:latin typeface="+mn-lt"/>
                        </a:rPr>
                        <a:t>5.0</a:t>
                      </a:r>
                      <a:endParaRPr lang="en-US" sz="230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March</a:t>
                      </a:r>
                      <a:r>
                        <a:rPr lang="en-US" sz="2300" baseline="0" dirty="0">
                          <a:latin typeface="+mn-lt"/>
                        </a:rPr>
                        <a:t> </a:t>
                      </a:r>
                      <a:r>
                        <a:rPr lang="en-US" sz="2300" dirty="0">
                          <a:latin typeface="+mn-lt"/>
                        </a:rPr>
                        <a:t>2017</a:t>
                      </a:r>
                      <a:endParaRPr lang="en-US" sz="2300" dirty="0">
                        <a:latin typeface="+mn-lt"/>
                        <a:ea typeface="Tahoma" panose="020B0604030504040204" pitchFamily="34" charset="0"/>
                        <a:cs typeface="Tahoma" panose="020B0604030504040204" pitchFamily="34" charset="0"/>
                      </a:endParaRPr>
                    </a:p>
                  </a:txBody>
                  <a:tcPr anchor="ctr"/>
                </a:tc>
                <a:tc>
                  <a: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sz="2300" dirty="0">
                          <a:latin typeface="+mn-lt"/>
                        </a:rPr>
                        <a:t>5.2.2</a:t>
                      </a:r>
                      <a:r>
                        <a:rPr lang="en-US" sz="2300" baseline="0" dirty="0">
                          <a:latin typeface="+mn-lt"/>
                        </a:rPr>
                        <a:t> (December 2019)</a:t>
                      </a:r>
                      <a:endParaRPr lang="en-US" sz="2300" dirty="0">
                        <a:solidFill>
                          <a:srgbClr val="FF0000"/>
                        </a:solidFill>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3792067478"/>
                  </a:ext>
                </a:extLst>
              </a:tr>
              <a:tr h="0">
                <a:tc>
                  <a:txBody>
                    <a:bodyPr/>
                    <a:lstStyle/>
                    <a:p>
                      <a:r>
                        <a:rPr lang="en-US" sz="2300" dirty="0">
                          <a:latin typeface="+mn-lt"/>
                        </a:rPr>
                        <a:t>6.0</a:t>
                      </a:r>
                      <a:endParaRPr lang="en-US" sz="2300" dirty="0">
                        <a:latin typeface="+mn-lt"/>
                        <a:ea typeface="Tahoma" panose="020B0604030504040204" pitchFamily="34" charset="0"/>
                        <a:cs typeface="Tahoma" panose="020B0604030504040204" pitchFamily="34" charset="0"/>
                      </a:endParaRPr>
                    </a:p>
                  </a:txBody>
                  <a:tcPr anchor="ctr"/>
                </a:tc>
                <a:tc>
                  <a:txBody>
                    <a:bodyPr/>
                    <a:lstStyle/>
                    <a:p>
                      <a:r>
                        <a:rPr lang="en-US" sz="2300" dirty="0">
                          <a:latin typeface="+mn-lt"/>
                        </a:rPr>
                        <a:t>November 2022</a:t>
                      </a:r>
                      <a:endParaRPr lang="en-US" sz="2300" dirty="0">
                        <a:latin typeface="+mn-lt"/>
                        <a:ea typeface="Tahoma" panose="020B0604030504040204" pitchFamily="34" charset="0"/>
                        <a:cs typeface="Tahoma" panose="020B0604030504040204" pitchFamily="34" charset="0"/>
                      </a:endParaRPr>
                    </a:p>
                  </a:txBody>
                  <a:tcPr anchor="ctr"/>
                </a:tc>
                <a:tc>
                  <a:txBody>
                    <a:bodyPr/>
                    <a:lstStyle/>
                    <a:p>
                      <a:pPr marL="0" marR="0" indent="0" algn="l" defTabSz="1218987" rtl="0" eaLnBrk="1" fontAlgn="auto" latinLnBrk="0" hangingPunct="1">
                        <a:lnSpc>
                          <a:spcPct val="100000"/>
                        </a:lnSpc>
                        <a:spcBef>
                          <a:spcPts val="0"/>
                        </a:spcBef>
                        <a:spcAft>
                          <a:spcPts val="0"/>
                        </a:spcAft>
                        <a:buClrTx/>
                        <a:buSzTx/>
                        <a:buFontTx/>
                        <a:buNone/>
                        <a:tabLst/>
                        <a:defRPr/>
                      </a:pPr>
                      <a:r>
                        <a:rPr lang="en-US" sz="2300" dirty="0">
                          <a:latin typeface="+mn-lt"/>
                        </a:rPr>
                        <a:t>6.1.5</a:t>
                      </a:r>
                      <a:r>
                        <a:rPr lang="en-US" sz="2300" baseline="0" dirty="0">
                          <a:latin typeface="+mn-lt"/>
                        </a:rPr>
                        <a:t> (March 2024),</a:t>
                      </a:r>
                      <a:r>
                        <a:rPr lang="en-US" sz="2300" dirty="0">
                          <a:latin typeface="+mn-lt"/>
                        </a:rPr>
                        <a:t> JDK 17 </a:t>
                      </a:r>
                      <a:endParaRPr lang="en-US" sz="2300" dirty="0">
                        <a:solidFill>
                          <a:srgbClr val="FF0000"/>
                        </a:solidFill>
                        <a:latin typeface="+mn-lt"/>
                        <a:ea typeface="Tahoma" panose="020B0604030504040204" pitchFamily="34" charset="0"/>
                        <a:cs typeface="Tahoma" panose="020B0604030504040204" pitchFamily="34" charset="0"/>
                      </a:endParaRPr>
                    </a:p>
                  </a:txBody>
                  <a:tcPr anchor="ctr"/>
                </a:tc>
                <a:extLst>
                  <a:ext uri="{0D108BD9-81ED-4DB2-BD59-A6C34878D82A}">
                    <a16:rowId xmlns:a16="http://schemas.microsoft.com/office/drawing/2014/main" val="3631704485"/>
                  </a:ext>
                </a:extLst>
              </a:tr>
            </a:tbl>
          </a:graphicData>
        </a:graphic>
      </p:graphicFrame>
    </p:spTree>
    <p:extLst>
      <p:ext uri="{BB962C8B-B14F-4D97-AF65-F5344CB8AC3E}">
        <p14:creationId xmlns:p14="http://schemas.microsoft.com/office/powerpoint/2010/main" val="29250130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5A094F-C1CB-DE2C-49E2-553113E1934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C2EBC74-EA9F-4AD6-CBD8-747922A2D7DB}"/>
              </a:ext>
            </a:extLst>
          </p:cNvPr>
          <p:cNvSpPr>
            <a:spLocks noGrp="1"/>
          </p:cNvSpPr>
          <p:nvPr>
            <p:ph type="title"/>
          </p:nvPr>
        </p:nvSpPr>
        <p:spPr/>
        <p:txBody>
          <a:bodyPr/>
          <a:lstStyle/>
          <a:p>
            <a:r>
              <a:rPr lang="en-US" dirty="0"/>
              <a:t>Spring, Java and Java EE compatibility </a:t>
            </a:r>
          </a:p>
        </p:txBody>
      </p:sp>
      <p:sp>
        <p:nvSpPr>
          <p:cNvPr id="3" name="Text Placeholder 2">
            <a:extLst>
              <a:ext uri="{FF2B5EF4-FFF2-40B4-BE49-F238E27FC236}">
                <a16:creationId xmlns:a16="http://schemas.microsoft.com/office/drawing/2014/main" id="{FB5F0858-914D-1869-FAF6-7D034F73349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EBB755C-8E4E-11DD-FBBE-C910525F305E}"/>
              </a:ext>
            </a:extLst>
          </p:cNvPr>
          <p:cNvSpPr>
            <a:spLocks noGrp="1"/>
          </p:cNvSpPr>
          <p:nvPr>
            <p:ph type="sldNum" idx="12"/>
          </p:nvPr>
        </p:nvSpPr>
        <p:spPr/>
        <p:txBody>
          <a:bodyPr/>
          <a:lstStyle/>
          <a:p>
            <a:fld id="{00000000-1234-1234-1234-123412341234}" type="slidenum">
              <a:rPr lang="en-US" smtClean="0"/>
              <a:pPr/>
              <a:t>17</a:t>
            </a:fld>
            <a:endParaRPr lang="en-US" dirty="0"/>
          </a:p>
        </p:txBody>
      </p:sp>
      <p:graphicFrame>
        <p:nvGraphicFramePr>
          <p:cNvPr id="5" name="Content Placeholder 4">
            <a:extLst>
              <a:ext uri="{FF2B5EF4-FFF2-40B4-BE49-F238E27FC236}">
                <a16:creationId xmlns:a16="http://schemas.microsoft.com/office/drawing/2014/main" id="{D0075045-4CF3-4419-CFFB-3173976E076A}"/>
              </a:ext>
            </a:extLst>
          </p:cNvPr>
          <p:cNvGraphicFramePr>
            <a:graphicFrameLocks/>
          </p:cNvGraphicFramePr>
          <p:nvPr/>
        </p:nvGraphicFramePr>
        <p:xfrm>
          <a:off x="219897" y="1695655"/>
          <a:ext cx="11564433" cy="4282444"/>
        </p:xfrm>
        <a:graphic>
          <a:graphicData uri="http://schemas.openxmlformats.org/drawingml/2006/table">
            <a:tbl>
              <a:tblPr firstRow="1" firstCol="1" bandRow="1">
                <a:tableStyleId>{72833802-FEF1-4C79-8D5D-14CF1EAF98D9}</a:tableStyleId>
              </a:tblPr>
              <a:tblGrid>
                <a:gridCol w="1227590">
                  <a:extLst>
                    <a:ext uri="{9D8B030D-6E8A-4147-A177-3AD203B41FA5}">
                      <a16:colId xmlns:a16="http://schemas.microsoft.com/office/drawing/2014/main" val="2677714742"/>
                    </a:ext>
                  </a:extLst>
                </a:gridCol>
                <a:gridCol w="5333811">
                  <a:extLst>
                    <a:ext uri="{9D8B030D-6E8A-4147-A177-3AD203B41FA5}">
                      <a16:colId xmlns:a16="http://schemas.microsoft.com/office/drawing/2014/main" val="3028914349"/>
                    </a:ext>
                  </a:extLst>
                </a:gridCol>
                <a:gridCol w="5003032">
                  <a:extLst>
                    <a:ext uri="{9D8B030D-6E8A-4147-A177-3AD203B41FA5}">
                      <a16:colId xmlns:a16="http://schemas.microsoft.com/office/drawing/2014/main" val="2277470407"/>
                    </a:ext>
                  </a:extLst>
                </a:gridCol>
              </a:tblGrid>
              <a:tr h="0">
                <a:tc>
                  <a:txBody>
                    <a:bodyPr/>
                    <a:lstStyle/>
                    <a:p>
                      <a:pPr marL="0" marR="0">
                        <a:lnSpc>
                          <a:spcPct val="107000"/>
                        </a:lnSpc>
                        <a:spcBef>
                          <a:spcPts val="0"/>
                        </a:spcBef>
                        <a:spcAft>
                          <a:spcPts val="0"/>
                        </a:spcAft>
                      </a:pPr>
                      <a:r>
                        <a:rPr lang="en-US" sz="2300" dirty="0">
                          <a:effectLst/>
                        </a:rPr>
                        <a:t>Spring </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Java Version </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a:effectLst/>
                        </a:rPr>
                        <a:t>Java EE Version</a:t>
                      </a:r>
                      <a:endParaRPr lang="en-US" sz="2300">
                        <a:effectLst/>
                        <a:latin typeface="+mj-lt"/>
                        <a:ea typeface="Tahoma" panose="020B0604030504040204" pitchFamily="34" charset="0"/>
                        <a:cs typeface="Tahoma" panose="020B0604030504040204" pitchFamily="34" charset="0"/>
                      </a:endParaRPr>
                    </a:p>
                  </a:txBody>
                  <a:tcPr marL="68580" marR="68580" marT="0" marB="0" anchor="ctr"/>
                </a:tc>
                <a:extLst>
                  <a:ext uri="{0D108BD9-81ED-4DB2-BD59-A6C34878D82A}">
                    <a16:rowId xmlns:a16="http://schemas.microsoft.com/office/drawing/2014/main" val="3182107982"/>
                  </a:ext>
                </a:extLst>
              </a:tr>
              <a:tr h="0">
                <a:tc>
                  <a:txBody>
                    <a:bodyPr/>
                    <a:lstStyle/>
                    <a:p>
                      <a:pPr marL="0" marR="0">
                        <a:lnSpc>
                          <a:spcPct val="107000"/>
                        </a:lnSpc>
                        <a:spcBef>
                          <a:spcPts val="0"/>
                        </a:spcBef>
                        <a:spcAft>
                          <a:spcPts val="0"/>
                        </a:spcAft>
                      </a:pPr>
                      <a:r>
                        <a:rPr lang="en-US" sz="2300" dirty="0">
                          <a:effectLst/>
                        </a:rPr>
                        <a:t>1.x </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Full Support for JDK 1.3, 1.4 </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a:effectLst/>
                        </a:rPr>
                        <a:t>Java EE 1.3, 1.4 are fully supported.</a:t>
                      </a:r>
                      <a:endParaRPr lang="en-US" sz="2300">
                        <a:effectLst/>
                        <a:latin typeface="+mj-lt"/>
                        <a:ea typeface="Tahoma" panose="020B0604030504040204" pitchFamily="34" charset="0"/>
                        <a:cs typeface="Tahoma" panose="020B0604030504040204" pitchFamily="34" charset="0"/>
                      </a:endParaRPr>
                    </a:p>
                  </a:txBody>
                  <a:tcPr marL="68580" marR="68580" marT="0" marB="0" anchor="ctr"/>
                </a:tc>
                <a:extLst>
                  <a:ext uri="{0D108BD9-81ED-4DB2-BD59-A6C34878D82A}">
                    <a16:rowId xmlns:a16="http://schemas.microsoft.com/office/drawing/2014/main" val="942170186"/>
                  </a:ext>
                </a:extLst>
              </a:tr>
              <a:tr h="0">
                <a:tc>
                  <a:txBody>
                    <a:bodyPr/>
                    <a:lstStyle/>
                    <a:p>
                      <a:pPr marL="0" marR="0">
                        <a:lnSpc>
                          <a:spcPct val="107000"/>
                        </a:lnSpc>
                        <a:spcBef>
                          <a:spcPts val="0"/>
                        </a:spcBef>
                        <a:spcAft>
                          <a:spcPts val="0"/>
                        </a:spcAft>
                      </a:pPr>
                      <a:r>
                        <a:rPr lang="en-US" sz="2300">
                          <a:effectLst/>
                        </a:rPr>
                        <a:t>2.0.x </a:t>
                      </a:r>
                      <a:endParaRPr lang="en-US" sz="230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Full Support for JDK 1.3, 1.4 and 1.5 </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Java EE 1.3, 1.4 are fully supported.</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extLst>
                  <a:ext uri="{0D108BD9-81ED-4DB2-BD59-A6C34878D82A}">
                    <a16:rowId xmlns:a16="http://schemas.microsoft.com/office/drawing/2014/main" val="3471368714"/>
                  </a:ext>
                </a:extLst>
              </a:tr>
              <a:tr h="0">
                <a:tc>
                  <a:txBody>
                    <a:bodyPr/>
                    <a:lstStyle/>
                    <a:p>
                      <a:pPr marL="0" marR="0">
                        <a:lnSpc>
                          <a:spcPct val="107000"/>
                        </a:lnSpc>
                        <a:spcBef>
                          <a:spcPts val="0"/>
                        </a:spcBef>
                        <a:spcAft>
                          <a:spcPts val="0"/>
                        </a:spcAft>
                      </a:pPr>
                      <a:r>
                        <a:rPr lang="en-US" sz="2300" dirty="0">
                          <a:effectLst/>
                        </a:rPr>
                        <a:t>2.5 </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Full support for Java SE 1.4.2 or later,</a:t>
                      </a:r>
                      <a:br>
                        <a:rPr lang="en-US" sz="2300" dirty="0">
                          <a:effectLst/>
                        </a:rPr>
                      </a:br>
                      <a:r>
                        <a:rPr lang="en-US" sz="2300" dirty="0">
                          <a:effectLst/>
                        </a:rPr>
                        <a:t>Early Support for Java SE 6.</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Java EE 1.3, 1.4 are fully supported.</a:t>
                      </a:r>
                      <a:br>
                        <a:rPr lang="en-US" sz="2300" dirty="0">
                          <a:effectLst/>
                        </a:rPr>
                      </a:br>
                      <a:r>
                        <a:rPr lang="en-US" sz="2300" dirty="0">
                          <a:effectLst/>
                        </a:rPr>
                        <a:t>Early support for Java EE 5.</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extLst>
                  <a:ext uri="{0D108BD9-81ED-4DB2-BD59-A6C34878D82A}">
                    <a16:rowId xmlns:a16="http://schemas.microsoft.com/office/drawing/2014/main" val="255291229"/>
                  </a:ext>
                </a:extLst>
              </a:tr>
              <a:tr h="0">
                <a:tc>
                  <a:txBody>
                    <a:bodyPr/>
                    <a:lstStyle/>
                    <a:p>
                      <a:pPr marL="0" marR="0">
                        <a:lnSpc>
                          <a:spcPct val="107000"/>
                        </a:lnSpc>
                        <a:spcBef>
                          <a:spcPts val="0"/>
                        </a:spcBef>
                        <a:spcAft>
                          <a:spcPts val="0"/>
                        </a:spcAft>
                      </a:pPr>
                      <a:r>
                        <a:rPr lang="en-US" sz="2300">
                          <a:effectLst/>
                        </a:rPr>
                        <a:t>3.x </a:t>
                      </a:r>
                      <a:endParaRPr lang="en-US" sz="230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Java SE 5 and 6 are fully supported </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Java EE 1.4, 5 are fully supported.</a:t>
                      </a:r>
                      <a:br>
                        <a:rPr lang="en-US" sz="2300" dirty="0">
                          <a:effectLst/>
                        </a:rPr>
                      </a:br>
                      <a:r>
                        <a:rPr lang="en-US" sz="2300" dirty="0">
                          <a:effectLst/>
                        </a:rPr>
                        <a:t>Early support for Java EE 6.</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extLst>
                  <a:ext uri="{0D108BD9-81ED-4DB2-BD59-A6C34878D82A}">
                    <a16:rowId xmlns:a16="http://schemas.microsoft.com/office/drawing/2014/main" val="359298938"/>
                  </a:ext>
                </a:extLst>
              </a:tr>
              <a:tr h="0">
                <a:tc>
                  <a:txBody>
                    <a:bodyPr/>
                    <a:lstStyle/>
                    <a:p>
                      <a:pPr marL="0" marR="0">
                        <a:lnSpc>
                          <a:spcPct val="107000"/>
                        </a:lnSpc>
                        <a:spcBef>
                          <a:spcPts val="0"/>
                        </a:spcBef>
                        <a:spcAft>
                          <a:spcPts val="0"/>
                        </a:spcAft>
                      </a:pPr>
                      <a:r>
                        <a:rPr lang="en-US" sz="2300">
                          <a:effectLst/>
                        </a:rPr>
                        <a:t>4.x </a:t>
                      </a:r>
                      <a:endParaRPr lang="en-US" sz="230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Java SE 6, 7 are fully supported.</a:t>
                      </a:r>
                      <a:br>
                        <a:rPr lang="en-US" sz="2300" dirty="0">
                          <a:effectLst/>
                        </a:rPr>
                      </a:br>
                      <a:r>
                        <a:rPr lang="en-US" sz="2300" dirty="0">
                          <a:effectLst/>
                        </a:rPr>
                        <a:t>Early support for Java SE 8.</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Java EE 6 is fully supported</a:t>
                      </a:r>
                      <a:br>
                        <a:rPr lang="en-US" sz="2300" dirty="0">
                          <a:effectLst/>
                        </a:rPr>
                      </a:br>
                      <a:r>
                        <a:rPr lang="en-US" sz="2300" dirty="0">
                          <a:effectLst/>
                        </a:rPr>
                        <a:t>Early support for Java EE 7</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extLst>
                  <a:ext uri="{0D108BD9-81ED-4DB2-BD59-A6C34878D82A}">
                    <a16:rowId xmlns:a16="http://schemas.microsoft.com/office/drawing/2014/main" val="2942481992"/>
                  </a:ext>
                </a:extLst>
              </a:tr>
              <a:tr h="0">
                <a:tc>
                  <a:txBody>
                    <a:bodyPr/>
                    <a:lstStyle/>
                    <a:p>
                      <a:pPr marL="0" marR="0">
                        <a:lnSpc>
                          <a:spcPct val="107000"/>
                        </a:lnSpc>
                        <a:spcBef>
                          <a:spcPts val="0"/>
                        </a:spcBef>
                        <a:spcAft>
                          <a:spcPts val="0"/>
                        </a:spcAft>
                      </a:pPr>
                      <a:r>
                        <a:rPr lang="en-US" sz="2300">
                          <a:effectLst/>
                        </a:rPr>
                        <a:t>5.x </a:t>
                      </a:r>
                      <a:endParaRPr lang="en-US" sz="230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a:effectLst/>
                        </a:rPr>
                        <a:t>Java SE 6, 7, 8 are fully supported</a:t>
                      </a:r>
                      <a:br>
                        <a:rPr lang="en-US" sz="2300">
                          <a:effectLst/>
                        </a:rPr>
                      </a:br>
                      <a:r>
                        <a:rPr lang="en-US" sz="2300">
                          <a:effectLst/>
                        </a:rPr>
                        <a:t>Early Support for Java SE 9 </a:t>
                      </a:r>
                      <a:endParaRPr lang="en-US" sz="230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Java EE 6, 7 are fully supported</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extLst>
                  <a:ext uri="{0D108BD9-81ED-4DB2-BD59-A6C34878D82A}">
                    <a16:rowId xmlns:a16="http://schemas.microsoft.com/office/drawing/2014/main" val="293374053"/>
                  </a:ext>
                </a:extLst>
              </a:tr>
              <a:tr h="0">
                <a:tc>
                  <a:txBody>
                    <a:bodyPr/>
                    <a:lstStyle/>
                    <a:p>
                      <a:pPr marL="0" marR="0">
                        <a:lnSpc>
                          <a:spcPct val="107000"/>
                        </a:lnSpc>
                        <a:spcBef>
                          <a:spcPts val="0"/>
                        </a:spcBef>
                        <a:spcAft>
                          <a:spcPts val="0"/>
                        </a:spcAft>
                      </a:pPr>
                      <a:r>
                        <a:rPr lang="en-US" sz="2300" dirty="0">
                          <a:effectLst/>
                        </a:rPr>
                        <a:t>6.x</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JDK</a:t>
                      </a:r>
                      <a:r>
                        <a:rPr lang="en-US" sz="2300" baseline="0" dirty="0">
                          <a:effectLst/>
                        </a:rPr>
                        <a:t> 17</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tc>
                  <a:txBody>
                    <a:bodyPr/>
                    <a:lstStyle/>
                    <a:p>
                      <a:pPr marL="0" marR="0">
                        <a:lnSpc>
                          <a:spcPct val="107000"/>
                        </a:lnSpc>
                        <a:spcBef>
                          <a:spcPts val="0"/>
                        </a:spcBef>
                        <a:spcAft>
                          <a:spcPts val="0"/>
                        </a:spcAft>
                      </a:pPr>
                      <a:r>
                        <a:rPr lang="en-US" sz="2300" dirty="0">
                          <a:effectLst/>
                        </a:rPr>
                        <a:t>Jakarta</a:t>
                      </a:r>
                      <a:r>
                        <a:rPr lang="en-US" sz="2300" baseline="0" dirty="0">
                          <a:effectLst/>
                        </a:rPr>
                        <a:t> EE</a:t>
                      </a:r>
                      <a:endParaRPr lang="en-US" sz="2300" dirty="0">
                        <a:effectLst/>
                        <a:latin typeface="+mj-lt"/>
                        <a:ea typeface="Tahoma" panose="020B0604030504040204" pitchFamily="34" charset="0"/>
                        <a:cs typeface="Tahoma" panose="020B0604030504040204" pitchFamily="34" charset="0"/>
                      </a:endParaRPr>
                    </a:p>
                  </a:txBody>
                  <a:tcPr marL="68580" marR="68580" marT="0" marB="0" anchor="ctr"/>
                </a:tc>
                <a:extLst>
                  <a:ext uri="{0D108BD9-81ED-4DB2-BD59-A6C34878D82A}">
                    <a16:rowId xmlns:a16="http://schemas.microsoft.com/office/drawing/2014/main" val="3103199289"/>
                  </a:ext>
                </a:extLst>
              </a:tr>
            </a:tbl>
          </a:graphicData>
        </a:graphic>
      </p:graphicFrame>
    </p:spTree>
    <p:extLst>
      <p:ext uri="{BB962C8B-B14F-4D97-AF65-F5344CB8AC3E}">
        <p14:creationId xmlns:p14="http://schemas.microsoft.com/office/powerpoint/2010/main" val="30389042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fld id="{00000000-1234-1234-1234-123412341234}" type="slidenum">
              <a:rPr lang="en-US" smtClean="0"/>
              <a:pPr/>
              <a:t>18</a:t>
            </a:fld>
            <a:endParaRPr lang="en-US" dirty="0"/>
          </a:p>
        </p:txBody>
      </p:sp>
      <p:sp>
        <p:nvSpPr>
          <p:cNvPr id="5" name="Google Shape;91;p1"/>
          <p:cNvSpPr txBox="1">
            <a:spLocks/>
          </p:cNvSpPr>
          <p:nvPr/>
        </p:nvSpPr>
        <p:spPr>
          <a:xfrm>
            <a:off x="0" y="2796630"/>
            <a:ext cx="12196970" cy="148145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vert="horz" wrap="square" lIns="91440" tIns="45720" rIns="91440" bIns="45720" rtlCol="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Arial"/>
              <a:buNone/>
              <a:defRPr sz="40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spcBef>
                <a:spcPct val="0"/>
              </a:spcBef>
            </a:pPr>
            <a:r>
              <a:rPr lang="en-US" sz="4400" kern="1200" dirty="0">
                <a:solidFill>
                  <a:schemeClr val="accent2"/>
                </a:solidFill>
                <a:latin typeface="Arial" panose="020B0604020202020204" pitchFamily="34" charset="0"/>
                <a:ea typeface="+mj-ea"/>
                <a:cs typeface="Arial" panose="020B0604020202020204" pitchFamily="34" charset="0"/>
              </a:rPr>
              <a:t>Dependency Injection &amp; Inversion of Control</a:t>
            </a:r>
          </a:p>
        </p:txBody>
      </p:sp>
    </p:spTree>
    <p:extLst>
      <p:ext uri="{BB962C8B-B14F-4D97-AF65-F5344CB8AC3E}">
        <p14:creationId xmlns:p14="http://schemas.microsoft.com/office/powerpoint/2010/main" val="41068109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Dependency Injection</a:t>
            </a:r>
          </a:p>
        </p:txBody>
      </p:sp>
      <p:sp>
        <p:nvSpPr>
          <p:cNvPr id="3" name="Text Placeholder 2"/>
          <p:cNvSpPr>
            <a:spLocks noGrp="1"/>
          </p:cNvSpPr>
          <p:nvPr>
            <p:ph type="body" idx="1"/>
          </p:nvPr>
        </p:nvSpPr>
        <p:spPr/>
        <p:txBody>
          <a:bodyPr>
            <a:normAutofit lnSpcReduction="10000"/>
          </a:bodyPr>
          <a:lstStyle/>
          <a:p>
            <a:pPr>
              <a:lnSpc>
                <a:spcPct val="120000"/>
              </a:lnSpc>
            </a:pPr>
            <a:r>
              <a:rPr lang="en-US" dirty="0"/>
              <a:t>SOLID is a set of five object-oriented design principles that help in creating more maintainable, flexible, and scalable software. </a:t>
            </a:r>
          </a:p>
          <a:p>
            <a:pPr lvl="1">
              <a:lnSpc>
                <a:spcPct val="120000"/>
              </a:lnSpc>
            </a:pPr>
            <a:r>
              <a:rPr lang="en-US" sz="2600" dirty="0"/>
              <a:t>Single Responsibility Principle (SRP)</a:t>
            </a:r>
          </a:p>
          <a:p>
            <a:pPr lvl="1">
              <a:lnSpc>
                <a:spcPct val="120000"/>
              </a:lnSpc>
            </a:pPr>
            <a:r>
              <a:rPr lang="en-US" sz="2600" dirty="0"/>
              <a:t>Open/Closed Principle (OCP)</a:t>
            </a:r>
          </a:p>
          <a:p>
            <a:pPr lvl="1">
              <a:lnSpc>
                <a:spcPct val="120000"/>
              </a:lnSpc>
            </a:pPr>
            <a:r>
              <a:rPr lang="en-US" sz="2600" dirty="0" err="1"/>
              <a:t>Liskov</a:t>
            </a:r>
            <a:r>
              <a:rPr lang="en-US" sz="2600" dirty="0"/>
              <a:t> Substitution Principle (LSP)</a:t>
            </a:r>
          </a:p>
          <a:p>
            <a:pPr lvl="1">
              <a:lnSpc>
                <a:spcPct val="120000"/>
              </a:lnSpc>
            </a:pPr>
            <a:r>
              <a:rPr lang="en-US" sz="2600" dirty="0"/>
              <a:t>Interface Segregation Principle (ISP)</a:t>
            </a:r>
          </a:p>
          <a:p>
            <a:pPr lvl="1">
              <a:lnSpc>
                <a:spcPct val="120000"/>
              </a:lnSpc>
            </a:pPr>
            <a:r>
              <a:rPr lang="en-US" sz="2600" dirty="0"/>
              <a:t>Dependency Inversion Principle (DIP)</a:t>
            </a:r>
          </a:p>
          <a:p>
            <a:pPr>
              <a:lnSpc>
                <a:spcPct val="120000"/>
              </a:lnSpc>
            </a:pPr>
            <a:r>
              <a:rPr lang="en-US" dirty="0"/>
              <a:t>Dependency Injection (DI) is a design pattern used to facilitate Inversion of Control (IoC) and improve the modularity and maintainability of software systems.</a:t>
            </a:r>
          </a:p>
        </p:txBody>
      </p:sp>
      <p:sp>
        <p:nvSpPr>
          <p:cNvPr id="4" name="Slide Number Placeholder 3"/>
          <p:cNvSpPr>
            <a:spLocks noGrp="1"/>
          </p:cNvSpPr>
          <p:nvPr>
            <p:ph type="sldNum" idx="12"/>
          </p:nvPr>
        </p:nvSpPr>
        <p:spPr/>
        <p:txBody>
          <a:bodyPr/>
          <a:lstStyle/>
          <a:p>
            <a:fld id="{00000000-1234-1234-1234-123412341234}" type="slidenum">
              <a:rPr lang="en-US" smtClean="0"/>
              <a:pPr/>
              <a:t>19</a:t>
            </a:fld>
            <a:endParaRPr lang="en-US" dirty="0"/>
          </a:p>
        </p:txBody>
      </p:sp>
    </p:spTree>
    <p:extLst>
      <p:ext uri="{BB962C8B-B14F-4D97-AF65-F5344CB8AC3E}">
        <p14:creationId xmlns:p14="http://schemas.microsoft.com/office/powerpoint/2010/main" val="1258414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3" name="Text Placeholder 2"/>
          <p:cNvSpPr>
            <a:spLocks noGrp="1"/>
          </p:cNvSpPr>
          <p:nvPr>
            <p:ph type="body" idx="1"/>
          </p:nvPr>
        </p:nvSpPr>
        <p:spPr/>
        <p:txBody>
          <a:bodyPr>
            <a:normAutofit/>
          </a:bodyPr>
          <a:lstStyle/>
          <a:p>
            <a:pPr>
              <a:lnSpc>
                <a:spcPct val="120000"/>
              </a:lnSpc>
            </a:pPr>
            <a:r>
              <a:rPr lang="en-US" dirty="0"/>
              <a:t>What is Spring Framework? </a:t>
            </a:r>
          </a:p>
          <a:p>
            <a:r>
              <a:rPr lang="en-US" dirty="0"/>
              <a:t>Advantages of using Spring Framework</a:t>
            </a:r>
          </a:p>
          <a:p>
            <a:r>
              <a:rPr lang="en-US" dirty="0"/>
              <a:t>Key features of Spring Framework </a:t>
            </a:r>
          </a:p>
          <a:p>
            <a:pPr lvl="1">
              <a:lnSpc>
                <a:spcPct val="120000"/>
              </a:lnSpc>
            </a:pPr>
            <a:r>
              <a:rPr lang="en-US" sz="2600" dirty="0"/>
              <a:t>Dependency Injection and Inversion of Control </a:t>
            </a:r>
          </a:p>
          <a:p>
            <a:pPr lvl="1">
              <a:lnSpc>
                <a:spcPct val="120000"/>
              </a:lnSpc>
            </a:pPr>
            <a:r>
              <a:rPr lang="en-US" sz="2600" dirty="0"/>
              <a:t>Aspect Oriented Programming </a:t>
            </a:r>
          </a:p>
          <a:p>
            <a:pPr>
              <a:lnSpc>
                <a:spcPct val="120000"/>
              </a:lnSpc>
            </a:pPr>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2</a:t>
            </a:fld>
            <a:endParaRPr lang="en-US" dirty="0"/>
          </a:p>
        </p:txBody>
      </p:sp>
    </p:spTree>
    <p:extLst>
      <p:ext uri="{BB962C8B-B14F-4D97-AF65-F5344CB8AC3E}">
        <p14:creationId xmlns:p14="http://schemas.microsoft.com/office/powerpoint/2010/main" val="16399870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of Dependency Injection</a:t>
            </a:r>
          </a:p>
        </p:txBody>
      </p:sp>
      <p:sp>
        <p:nvSpPr>
          <p:cNvPr id="3" name="Text Placeholder 2"/>
          <p:cNvSpPr>
            <a:spLocks noGrp="1"/>
          </p:cNvSpPr>
          <p:nvPr>
            <p:ph type="body" idx="1"/>
          </p:nvPr>
        </p:nvSpPr>
        <p:spPr/>
        <p:txBody>
          <a:bodyPr>
            <a:normAutofit lnSpcReduction="10000"/>
          </a:bodyPr>
          <a:lstStyle/>
          <a:p>
            <a:pPr>
              <a:lnSpc>
                <a:spcPct val="100000"/>
              </a:lnSpc>
            </a:pPr>
            <a:r>
              <a:rPr lang="en-US" b="1" dirty="0"/>
              <a:t>Improved Testability</a:t>
            </a:r>
            <a:r>
              <a:rPr lang="en-US" dirty="0"/>
              <a:t> - By injecting dependencies into classes, it becomes easier to isolate components for unit testing without the need for complex setup or mocking frameworks. This promotes a more reliable and efficient testing process.</a:t>
            </a:r>
          </a:p>
          <a:p>
            <a:pPr>
              <a:lnSpc>
                <a:spcPct val="100000"/>
              </a:lnSpc>
            </a:pPr>
            <a:r>
              <a:rPr lang="en-US" b="1" dirty="0"/>
              <a:t>Reduced Coupling</a:t>
            </a:r>
            <a:r>
              <a:rPr lang="en-US" dirty="0"/>
              <a:t> - Dependency Injection helps reduce tight coupling between classes by allowing dependencies to be provided from external sources. </a:t>
            </a:r>
          </a:p>
          <a:p>
            <a:pPr>
              <a:lnSpc>
                <a:spcPct val="100000"/>
              </a:lnSpc>
            </a:pPr>
            <a:r>
              <a:rPr lang="en-US" b="1" dirty="0"/>
              <a:t>Enhanced Modularity</a:t>
            </a:r>
            <a:r>
              <a:rPr lang="en-US" dirty="0"/>
              <a:t> - Implementing Dependency Injection promotes modular design by clearly defining and managing the dependencies between various components. </a:t>
            </a:r>
          </a:p>
          <a:p>
            <a:pPr>
              <a:lnSpc>
                <a:spcPct val="100000"/>
              </a:lnSpc>
            </a:pPr>
            <a:r>
              <a:rPr lang="en-US" b="1" dirty="0"/>
              <a:t>Flexibility and Scalability</a:t>
            </a:r>
            <a:r>
              <a:rPr lang="en-US" dirty="0"/>
              <a:t> - Dependency Injection enables a more flexible and scalable architecture, as components can be easily replaced or extended without modifying the existing codebase. </a:t>
            </a:r>
          </a:p>
        </p:txBody>
      </p:sp>
      <p:sp>
        <p:nvSpPr>
          <p:cNvPr id="4" name="Slide Number Placeholder 3"/>
          <p:cNvSpPr>
            <a:spLocks noGrp="1"/>
          </p:cNvSpPr>
          <p:nvPr>
            <p:ph type="sldNum" idx="12"/>
          </p:nvPr>
        </p:nvSpPr>
        <p:spPr/>
        <p:txBody>
          <a:bodyPr/>
          <a:lstStyle/>
          <a:p>
            <a:fld id="{00000000-1234-1234-1234-123412341234}" type="slidenum">
              <a:rPr lang="en-US" smtClean="0"/>
              <a:pPr/>
              <a:t>20</a:t>
            </a:fld>
            <a:endParaRPr lang="en-US" dirty="0"/>
          </a:p>
        </p:txBody>
      </p:sp>
    </p:spTree>
    <p:extLst>
      <p:ext uri="{BB962C8B-B14F-4D97-AF65-F5344CB8AC3E}">
        <p14:creationId xmlns:p14="http://schemas.microsoft.com/office/powerpoint/2010/main" val="885680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Benefits of Dependency Injection</a:t>
            </a:r>
          </a:p>
        </p:txBody>
      </p:sp>
      <p:sp>
        <p:nvSpPr>
          <p:cNvPr id="3" name="Text Placeholder 2"/>
          <p:cNvSpPr>
            <a:spLocks noGrp="1"/>
          </p:cNvSpPr>
          <p:nvPr>
            <p:ph type="body" idx="1"/>
          </p:nvPr>
        </p:nvSpPr>
        <p:spPr/>
        <p:txBody>
          <a:bodyPr>
            <a:noAutofit/>
          </a:bodyPr>
          <a:lstStyle/>
          <a:p>
            <a:r>
              <a:rPr lang="en-US" b="1" dirty="0"/>
              <a:t>Promotes Design Patterns</a:t>
            </a:r>
            <a:r>
              <a:rPr lang="en-US" dirty="0"/>
              <a:t> - Dependency Injection encourages the adoption of design patterns such as Inversion of Control (</a:t>
            </a:r>
            <a:r>
              <a:rPr lang="en-US" dirty="0" err="1"/>
              <a:t>IoC</a:t>
            </a:r>
            <a:r>
              <a:rPr lang="en-US" dirty="0"/>
              <a:t>) and Dependency Inversion Principle (DIP). These patterns contribute to better code organization, improved readability, and overall software design quality.</a:t>
            </a:r>
          </a:p>
          <a:p>
            <a:r>
              <a:rPr lang="en-US" b="1" dirty="0"/>
              <a:t>Encourages Separation of Concerns</a:t>
            </a:r>
            <a:r>
              <a:rPr lang="en-US" dirty="0"/>
              <a:t> - Dependency Injection supports the separation of concerns principle by clearly defining the roles and responsibilities of different components. </a:t>
            </a:r>
          </a:p>
          <a:p>
            <a:r>
              <a:rPr lang="en-US" b="1" dirty="0"/>
              <a:t>Integration with DI Containers</a:t>
            </a:r>
            <a:r>
              <a:rPr lang="en-US" dirty="0"/>
              <a:t> - Dependency Injection can be utilized in conjunction with Dependency Injection Containers (such as Spring Framework or Google </a:t>
            </a:r>
            <a:r>
              <a:rPr lang="en-US" dirty="0" err="1"/>
              <a:t>Guice</a:t>
            </a:r>
            <a:r>
              <a:rPr lang="en-US" dirty="0"/>
              <a:t>), which help manage the injection of dependencies and further streamline the development process. </a:t>
            </a:r>
          </a:p>
        </p:txBody>
      </p:sp>
      <p:sp>
        <p:nvSpPr>
          <p:cNvPr id="4" name="Slide Number Placeholder 3"/>
          <p:cNvSpPr>
            <a:spLocks noGrp="1"/>
          </p:cNvSpPr>
          <p:nvPr>
            <p:ph type="sldNum" idx="12"/>
          </p:nvPr>
        </p:nvSpPr>
        <p:spPr/>
        <p:txBody>
          <a:bodyPr/>
          <a:lstStyle/>
          <a:p>
            <a:fld id="{00000000-1234-1234-1234-123412341234}" type="slidenum">
              <a:rPr lang="en-US" smtClean="0"/>
              <a:pPr/>
              <a:t>21</a:t>
            </a:fld>
            <a:endParaRPr lang="en-US" dirty="0"/>
          </a:p>
        </p:txBody>
      </p:sp>
    </p:spTree>
    <p:extLst>
      <p:ext uri="{BB962C8B-B14F-4D97-AF65-F5344CB8AC3E}">
        <p14:creationId xmlns:p14="http://schemas.microsoft.com/office/powerpoint/2010/main" val="27582290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Inversion of Control</a:t>
            </a:r>
          </a:p>
        </p:txBody>
      </p:sp>
      <p:sp>
        <p:nvSpPr>
          <p:cNvPr id="3" name="Text Placeholder 2"/>
          <p:cNvSpPr>
            <a:spLocks noGrp="1"/>
          </p:cNvSpPr>
          <p:nvPr>
            <p:ph type="body" idx="1"/>
          </p:nvPr>
        </p:nvSpPr>
        <p:spPr/>
        <p:txBody>
          <a:bodyPr/>
          <a:lstStyle/>
          <a:p>
            <a:r>
              <a:rPr lang="en-US" dirty="0"/>
              <a:t>Inversion of Control (IoC) is a design principle where the control over object creation and management is taken away from the objects themselves and inverted (controlled externally). </a:t>
            </a:r>
          </a:p>
          <a:p>
            <a:r>
              <a:rPr lang="en-US" dirty="0"/>
              <a:t>In traditional programming, objects are responsible for creating and managing their dependencies, leading to tightly coupled and less maintainable code. With Inversion of Control, the responsibility of creating and managing objects and their dependencies is shifted to an external entity.</a:t>
            </a:r>
          </a:p>
        </p:txBody>
      </p:sp>
      <p:sp>
        <p:nvSpPr>
          <p:cNvPr id="4" name="Slide Number Placeholder 3"/>
          <p:cNvSpPr>
            <a:spLocks noGrp="1"/>
          </p:cNvSpPr>
          <p:nvPr>
            <p:ph type="sldNum" idx="12"/>
          </p:nvPr>
        </p:nvSpPr>
        <p:spPr/>
        <p:txBody>
          <a:bodyPr/>
          <a:lstStyle/>
          <a:p>
            <a:fld id="{00000000-1234-1234-1234-123412341234}" type="slidenum">
              <a:rPr lang="en-US" smtClean="0"/>
              <a:pPr/>
              <a:t>22</a:t>
            </a:fld>
            <a:endParaRPr lang="en-US" dirty="0"/>
          </a:p>
        </p:txBody>
      </p:sp>
    </p:spTree>
    <p:extLst>
      <p:ext uri="{BB962C8B-B14F-4D97-AF65-F5344CB8AC3E}">
        <p14:creationId xmlns:p14="http://schemas.microsoft.com/office/powerpoint/2010/main" val="17722563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Inversion of Control</a:t>
            </a:r>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23</a:t>
            </a:fld>
            <a:endParaRPr lang="en-US" dirty="0"/>
          </a:p>
        </p:txBody>
      </p:sp>
      <p:pic>
        <p:nvPicPr>
          <p:cNvPr id="6" name="Picture 5"/>
          <p:cNvPicPr>
            <a:picLocks noChangeAspect="1"/>
          </p:cNvPicPr>
          <p:nvPr/>
        </p:nvPicPr>
        <p:blipFill>
          <a:blip r:embed="rId2"/>
          <a:stretch>
            <a:fillRect/>
          </a:stretch>
        </p:blipFill>
        <p:spPr>
          <a:xfrm>
            <a:off x="93267" y="1781568"/>
            <a:ext cx="7992982" cy="2855745"/>
          </a:xfrm>
          <a:prstGeom prst="rect">
            <a:avLst/>
          </a:prstGeom>
        </p:spPr>
      </p:pic>
      <p:pic>
        <p:nvPicPr>
          <p:cNvPr id="7" name="Picture 6"/>
          <p:cNvPicPr>
            <a:picLocks noChangeAspect="1"/>
          </p:cNvPicPr>
          <p:nvPr/>
        </p:nvPicPr>
        <p:blipFill>
          <a:blip r:embed="rId3"/>
          <a:stretch>
            <a:fillRect/>
          </a:stretch>
        </p:blipFill>
        <p:spPr>
          <a:xfrm>
            <a:off x="8174546" y="1781569"/>
            <a:ext cx="3609784" cy="2746888"/>
          </a:xfrm>
          <a:prstGeom prst="rect">
            <a:avLst/>
          </a:prstGeom>
        </p:spPr>
      </p:pic>
    </p:spTree>
    <p:extLst>
      <p:ext uri="{BB962C8B-B14F-4D97-AF65-F5344CB8AC3E}">
        <p14:creationId xmlns:p14="http://schemas.microsoft.com/office/powerpoint/2010/main" val="29865631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a:t>
            </a:r>
            <a:r>
              <a:rPr lang="en-US" dirty="0" err="1"/>
              <a:t>IoC</a:t>
            </a:r>
            <a:r>
              <a:rPr lang="en-US" dirty="0"/>
              <a:t> Container </a:t>
            </a:r>
          </a:p>
        </p:txBody>
      </p:sp>
      <p:sp>
        <p:nvSpPr>
          <p:cNvPr id="3" name="Text Placeholder 2"/>
          <p:cNvSpPr>
            <a:spLocks noGrp="1"/>
          </p:cNvSpPr>
          <p:nvPr>
            <p:ph type="body" idx="1"/>
          </p:nvPr>
        </p:nvSpPr>
        <p:spPr/>
        <p:txBody>
          <a:bodyPr/>
          <a:lstStyle/>
          <a:p>
            <a:r>
              <a:rPr lang="en-US" dirty="0"/>
              <a:t>The Spring </a:t>
            </a:r>
            <a:r>
              <a:rPr lang="en-US" dirty="0" err="1"/>
              <a:t>IoC</a:t>
            </a:r>
            <a:r>
              <a:rPr lang="en-US" dirty="0"/>
              <a:t> creates the objects, wire them together, configure them, and manage their complete lifecycle from creation till destruction. </a:t>
            </a:r>
          </a:p>
          <a:p>
            <a:r>
              <a:rPr lang="en-US" dirty="0"/>
              <a:t>The Spring container uses dependency injection (DI) to manage the components that make up an application. </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24</a:t>
            </a:fld>
            <a:endParaRPr lang="en-US" dirty="0"/>
          </a:p>
        </p:txBody>
      </p:sp>
      <p:pic>
        <p:nvPicPr>
          <p:cNvPr id="5" name="Picture 4"/>
          <p:cNvPicPr>
            <a:picLocks noChangeAspect="1"/>
          </p:cNvPicPr>
          <p:nvPr/>
        </p:nvPicPr>
        <p:blipFill>
          <a:blip r:embed="rId2"/>
          <a:stretch>
            <a:fillRect/>
          </a:stretch>
        </p:blipFill>
        <p:spPr>
          <a:xfrm>
            <a:off x="3744686" y="3709361"/>
            <a:ext cx="4525871" cy="2691441"/>
          </a:xfrm>
          <a:prstGeom prst="rect">
            <a:avLst/>
          </a:prstGeom>
        </p:spPr>
      </p:pic>
    </p:spTree>
    <p:extLst>
      <p:ext uri="{BB962C8B-B14F-4D97-AF65-F5344CB8AC3E}">
        <p14:creationId xmlns:p14="http://schemas.microsoft.com/office/powerpoint/2010/main" val="39353973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Dependency Injection </a:t>
            </a:r>
          </a:p>
        </p:txBody>
      </p:sp>
      <p:sp>
        <p:nvSpPr>
          <p:cNvPr id="3" name="Text Placeholder 2"/>
          <p:cNvSpPr>
            <a:spLocks noGrp="1"/>
          </p:cNvSpPr>
          <p:nvPr>
            <p:ph type="body" idx="1"/>
          </p:nvPr>
        </p:nvSpPr>
        <p:spPr/>
        <p:txBody>
          <a:bodyPr/>
          <a:lstStyle/>
          <a:p>
            <a:r>
              <a:rPr lang="en-US" i="1" dirty="0"/>
              <a:t>Dependency injection (DI) </a:t>
            </a:r>
            <a:r>
              <a:rPr lang="en-US" dirty="0"/>
              <a:t>comes with two flavors</a:t>
            </a:r>
          </a:p>
          <a:p>
            <a:pPr lvl="1"/>
            <a:r>
              <a:rPr lang="en-US" dirty="0"/>
              <a:t>Constructor-based Dependency Injection</a:t>
            </a:r>
          </a:p>
          <a:p>
            <a:pPr lvl="2" algn="just"/>
            <a:r>
              <a:rPr lang="en-US" sz="2600" dirty="0"/>
              <a:t>Accomplished by the container invoking a constructor with a number of arguments, each representing a dependency.</a:t>
            </a:r>
          </a:p>
          <a:p>
            <a:pPr lvl="2" algn="just"/>
            <a:r>
              <a:rPr lang="en-US" sz="2600" dirty="0"/>
              <a:t>Calling a static factory method with specific arguments to construct the bean is nearly equivalent, and this discussion treats arguments to a constructor and to a static factory method similarly. </a:t>
            </a:r>
          </a:p>
          <a:p>
            <a:pPr lvl="1"/>
            <a:r>
              <a:rPr lang="en-US" dirty="0"/>
              <a:t>Setter-based Dependency Injection</a:t>
            </a:r>
          </a:p>
          <a:p>
            <a:pPr lvl="2" algn="just"/>
            <a:r>
              <a:rPr lang="en-US" sz="2600" dirty="0"/>
              <a:t>Accomplished by the container calling setter methods on your beans after invoking a no-argument constructor or no-argument static factory method to instantiate your bean.</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25</a:t>
            </a:fld>
            <a:endParaRPr lang="en-US" dirty="0"/>
          </a:p>
        </p:txBody>
      </p:sp>
    </p:spTree>
    <p:extLst>
      <p:ext uri="{BB962C8B-B14F-4D97-AF65-F5344CB8AC3E}">
        <p14:creationId xmlns:p14="http://schemas.microsoft.com/office/powerpoint/2010/main" val="6176827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Beans</a:t>
            </a:r>
          </a:p>
        </p:txBody>
      </p:sp>
      <p:sp>
        <p:nvSpPr>
          <p:cNvPr id="3" name="Text Placeholder 2"/>
          <p:cNvSpPr>
            <a:spLocks noGrp="1"/>
          </p:cNvSpPr>
          <p:nvPr>
            <p:ph type="body" idx="1"/>
          </p:nvPr>
        </p:nvSpPr>
        <p:spPr/>
        <p:txBody>
          <a:bodyPr/>
          <a:lstStyle/>
          <a:p>
            <a:r>
              <a:rPr lang="en-US" dirty="0"/>
              <a:t>The objects that form the backbone of your application and that are managed by the Spring </a:t>
            </a:r>
            <a:r>
              <a:rPr lang="en-US" dirty="0" err="1"/>
              <a:t>IoC</a:t>
            </a:r>
            <a:r>
              <a:rPr lang="en-US" dirty="0"/>
              <a:t> container are called beans. </a:t>
            </a:r>
          </a:p>
          <a:p>
            <a:r>
              <a:rPr lang="en-US" dirty="0"/>
              <a:t>A bean is an object that is instantiated, assembled, and otherwise managed by a Spring </a:t>
            </a:r>
            <a:r>
              <a:rPr lang="en-US" dirty="0" err="1"/>
              <a:t>IoC</a:t>
            </a:r>
            <a:r>
              <a:rPr lang="en-US" dirty="0"/>
              <a:t> container. </a:t>
            </a:r>
          </a:p>
          <a:p>
            <a:r>
              <a:rPr lang="en-US" dirty="0"/>
              <a:t>These beans are created with the </a:t>
            </a:r>
            <a:r>
              <a:rPr lang="en-US" i="1" dirty="0"/>
              <a:t>configuration metadata </a:t>
            </a:r>
            <a:r>
              <a:rPr lang="en-US" dirty="0"/>
              <a:t>that you supply to the container, for example, in the form of XML &lt;bean/&gt; definitions or @Bean</a:t>
            </a:r>
          </a:p>
        </p:txBody>
      </p:sp>
      <p:sp>
        <p:nvSpPr>
          <p:cNvPr id="4" name="Slide Number Placeholder 3"/>
          <p:cNvSpPr>
            <a:spLocks noGrp="1"/>
          </p:cNvSpPr>
          <p:nvPr>
            <p:ph type="sldNum" idx="12"/>
          </p:nvPr>
        </p:nvSpPr>
        <p:spPr/>
        <p:txBody>
          <a:bodyPr/>
          <a:lstStyle/>
          <a:p>
            <a:fld id="{00000000-1234-1234-1234-123412341234}" type="slidenum">
              <a:rPr lang="en-US" smtClean="0"/>
              <a:pPr/>
              <a:t>26</a:t>
            </a:fld>
            <a:endParaRPr lang="en-US" dirty="0"/>
          </a:p>
        </p:txBody>
      </p:sp>
    </p:spTree>
    <p:extLst>
      <p:ext uri="{BB962C8B-B14F-4D97-AF65-F5344CB8AC3E}">
        <p14:creationId xmlns:p14="http://schemas.microsoft.com/office/powerpoint/2010/main" val="1761993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Bean Scopes</a:t>
            </a:r>
          </a:p>
        </p:txBody>
      </p:sp>
      <p:sp>
        <p:nvSpPr>
          <p:cNvPr id="3" name="Text Placeholder 2"/>
          <p:cNvSpPr>
            <a:spLocks noGrp="1"/>
          </p:cNvSpPr>
          <p:nvPr>
            <p:ph type="body" idx="1"/>
          </p:nvPr>
        </p:nvSpPr>
        <p:spPr/>
        <p:txBody>
          <a:bodyPr/>
          <a:lstStyle/>
          <a:p>
            <a:endParaRPr lang="en-US"/>
          </a:p>
        </p:txBody>
      </p:sp>
      <p:sp>
        <p:nvSpPr>
          <p:cNvPr id="4" name="Slide Number Placeholder 3"/>
          <p:cNvSpPr>
            <a:spLocks noGrp="1"/>
          </p:cNvSpPr>
          <p:nvPr>
            <p:ph type="sldNum" idx="12"/>
          </p:nvPr>
        </p:nvSpPr>
        <p:spPr/>
        <p:txBody>
          <a:bodyPr/>
          <a:lstStyle/>
          <a:p>
            <a:fld id="{00000000-1234-1234-1234-123412341234}" type="slidenum">
              <a:rPr lang="en-US" smtClean="0"/>
              <a:pPr/>
              <a:t>27</a:t>
            </a:fld>
            <a:endParaRPr lang="en-US" dirty="0"/>
          </a:p>
        </p:txBody>
      </p:sp>
      <p:graphicFrame>
        <p:nvGraphicFramePr>
          <p:cNvPr id="5" name="Content Placeholder 4"/>
          <p:cNvGraphicFramePr>
            <a:graphicFrameLocks/>
          </p:cNvGraphicFramePr>
          <p:nvPr/>
        </p:nvGraphicFramePr>
        <p:xfrm>
          <a:off x="685800" y="2133598"/>
          <a:ext cx="10961914" cy="3997235"/>
        </p:xfrm>
        <a:graphic>
          <a:graphicData uri="http://schemas.openxmlformats.org/drawingml/2006/table">
            <a:tbl>
              <a:tblPr>
                <a:tableStyleId>{9DCAF9ED-07DC-4A11-8D7F-57B35C25682E}</a:tableStyleId>
              </a:tblPr>
              <a:tblGrid>
                <a:gridCol w="3071533">
                  <a:extLst>
                    <a:ext uri="{9D8B030D-6E8A-4147-A177-3AD203B41FA5}">
                      <a16:colId xmlns:a16="http://schemas.microsoft.com/office/drawing/2014/main" val="2806027536"/>
                    </a:ext>
                  </a:extLst>
                </a:gridCol>
                <a:gridCol w="7890381">
                  <a:extLst>
                    <a:ext uri="{9D8B030D-6E8A-4147-A177-3AD203B41FA5}">
                      <a16:colId xmlns:a16="http://schemas.microsoft.com/office/drawing/2014/main" val="1566283280"/>
                    </a:ext>
                  </a:extLst>
                </a:gridCol>
              </a:tblGrid>
              <a:tr h="470263">
                <a:tc>
                  <a:txBody>
                    <a:bodyPr/>
                    <a:lstStyle/>
                    <a:p>
                      <a:r>
                        <a:rPr lang="en-US" sz="2200" b="1" dirty="0"/>
                        <a:t>Scope</a:t>
                      </a:r>
                    </a:p>
                  </a:txBody>
                  <a:tcPr anchor="ctr"/>
                </a:tc>
                <a:tc>
                  <a:txBody>
                    <a:bodyPr/>
                    <a:lstStyle/>
                    <a:p>
                      <a:r>
                        <a:rPr lang="en-US" sz="2200" b="1" dirty="0"/>
                        <a:t>Description</a:t>
                      </a:r>
                    </a:p>
                  </a:txBody>
                  <a:tcPr anchor="ctr"/>
                </a:tc>
                <a:extLst>
                  <a:ext uri="{0D108BD9-81ED-4DB2-BD59-A6C34878D82A}">
                    <a16:rowId xmlns:a16="http://schemas.microsoft.com/office/drawing/2014/main" val="3719069300"/>
                  </a:ext>
                </a:extLst>
              </a:tr>
              <a:tr h="822960">
                <a:tc>
                  <a:txBody>
                    <a:bodyPr/>
                    <a:lstStyle/>
                    <a:p>
                      <a:r>
                        <a:rPr lang="en-US" sz="2200" dirty="0"/>
                        <a:t>singleton </a:t>
                      </a:r>
                    </a:p>
                  </a:txBody>
                  <a:tcPr anchor="ctr"/>
                </a:tc>
                <a:tc>
                  <a:txBody>
                    <a:bodyPr/>
                    <a:lstStyle/>
                    <a:p>
                      <a:r>
                        <a:rPr lang="en-US" sz="2200"/>
                        <a:t>This scopes the bean definition to a single instance per Spring IoC container (default).</a:t>
                      </a:r>
                    </a:p>
                  </a:txBody>
                  <a:tcPr anchor="ctr"/>
                </a:tc>
                <a:extLst>
                  <a:ext uri="{0D108BD9-81ED-4DB2-BD59-A6C34878D82A}">
                    <a16:rowId xmlns:a16="http://schemas.microsoft.com/office/drawing/2014/main" val="2698814150"/>
                  </a:ext>
                </a:extLst>
              </a:tr>
              <a:tr h="822960">
                <a:tc>
                  <a:txBody>
                    <a:bodyPr/>
                    <a:lstStyle/>
                    <a:p>
                      <a:r>
                        <a:rPr lang="en-US" sz="2200"/>
                        <a:t>prototype </a:t>
                      </a:r>
                    </a:p>
                  </a:txBody>
                  <a:tcPr anchor="ctr"/>
                </a:tc>
                <a:tc>
                  <a:txBody>
                    <a:bodyPr/>
                    <a:lstStyle/>
                    <a:p>
                      <a:r>
                        <a:rPr lang="en-US" sz="2200" dirty="0"/>
                        <a:t>This scopes a single bean definition to have any number of object instances.</a:t>
                      </a:r>
                    </a:p>
                  </a:txBody>
                  <a:tcPr anchor="ctr"/>
                </a:tc>
                <a:extLst>
                  <a:ext uri="{0D108BD9-81ED-4DB2-BD59-A6C34878D82A}">
                    <a16:rowId xmlns:a16="http://schemas.microsoft.com/office/drawing/2014/main" val="1640295634"/>
                  </a:ext>
                </a:extLst>
              </a:tr>
              <a:tr h="470263">
                <a:tc>
                  <a:txBody>
                    <a:bodyPr/>
                    <a:lstStyle/>
                    <a:p>
                      <a:r>
                        <a:rPr lang="en-US" sz="2200" dirty="0"/>
                        <a:t>request</a:t>
                      </a:r>
                    </a:p>
                  </a:txBody>
                  <a:tcPr anchor="ctr"/>
                </a:tc>
                <a:tc>
                  <a:txBody>
                    <a:bodyPr/>
                    <a:lstStyle/>
                    <a:p>
                      <a:r>
                        <a:rPr lang="en-US" sz="2200"/>
                        <a:t>This scopes a bean definition to an HTTP request.</a:t>
                      </a:r>
                    </a:p>
                  </a:txBody>
                  <a:tcPr anchor="ctr"/>
                </a:tc>
                <a:extLst>
                  <a:ext uri="{0D108BD9-81ED-4DB2-BD59-A6C34878D82A}">
                    <a16:rowId xmlns:a16="http://schemas.microsoft.com/office/drawing/2014/main" val="1134042469"/>
                  </a:ext>
                </a:extLst>
              </a:tr>
              <a:tr h="470263">
                <a:tc>
                  <a:txBody>
                    <a:bodyPr/>
                    <a:lstStyle/>
                    <a:p>
                      <a:r>
                        <a:rPr lang="en-US" sz="2200" dirty="0"/>
                        <a:t>session</a:t>
                      </a:r>
                    </a:p>
                  </a:txBody>
                  <a:tcPr anchor="ctr"/>
                </a:tc>
                <a:tc>
                  <a:txBody>
                    <a:bodyPr/>
                    <a:lstStyle/>
                    <a:p>
                      <a:r>
                        <a:rPr lang="en-US" sz="2200" dirty="0"/>
                        <a:t>This scopes a bean definition to an HTTP session.</a:t>
                      </a:r>
                    </a:p>
                  </a:txBody>
                  <a:tcPr anchor="ctr"/>
                </a:tc>
                <a:extLst>
                  <a:ext uri="{0D108BD9-81ED-4DB2-BD59-A6C34878D82A}">
                    <a16:rowId xmlns:a16="http://schemas.microsoft.com/office/drawing/2014/main" val="3537009395"/>
                  </a:ext>
                </a:extLst>
              </a:tr>
              <a:tr h="470263">
                <a:tc>
                  <a:txBody>
                    <a:bodyPr/>
                    <a:lstStyle/>
                    <a:p>
                      <a:r>
                        <a:rPr lang="en-US" sz="2200" dirty="0"/>
                        <a:t>application</a:t>
                      </a:r>
                    </a:p>
                  </a:txBody>
                  <a:tcPr anchor="ctr"/>
                </a:tc>
                <a:tc>
                  <a:txBody>
                    <a:bodyPr/>
                    <a:lstStyle/>
                    <a:p>
                      <a:r>
                        <a:rPr lang="en-US" sz="2200" dirty="0"/>
                        <a:t>This scopes a bean definition to a </a:t>
                      </a:r>
                      <a:r>
                        <a:rPr lang="en-US" sz="2200" dirty="0" err="1"/>
                        <a:t>ServletContext</a:t>
                      </a:r>
                      <a:endParaRPr lang="en-US" sz="2200" dirty="0"/>
                    </a:p>
                  </a:txBody>
                  <a:tcPr anchor="ctr"/>
                </a:tc>
                <a:extLst>
                  <a:ext uri="{0D108BD9-81ED-4DB2-BD59-A6C34878D82A}">
                    <a16:rowId xmlns:a16="http://schemas.microsoft.com/office/drawing/2014/main" val="3063212599"/>
                  </a:ext>
                </a:extLst>
              </a:tr>
              <a:tr h="470263">
                <a:tc>
                  <a:txBody>
                    <a:bodyPr/>
                    <a:lstStyle/>
                    <a:p>
                      <a:r>
                        <a:rPr lang="en-US" sz="2200" dirty="0" err="1"/>
                        <a:t>websocket</a:t>
                      </a:r>
                      <a:endParaRPr lang="en-US" sz="2200" dirty="0"/>
                    </a:p>
                  </a:txBody>
                  <a:tcPr anchor="ct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200" dirty="0"/>
                        <a:t>This scopes a bean definition to a WebSocket session.</a:t>
                      </a:r>
                    </a:p>
                  </a:txBody>
                  <a:tcPr anchor="ctr"/>
                </a:tc>
                <a:extLst>
                  <a:ext uri="{0D108BD9-81ED-4DB2-BD59-A6C34878D82A}">
                    <a16:rowId xmlns:a16="http://schemas.microsoft.com/office/drawing/2014/main" val="2185311604"/>
                  </a:ext>
                </a:extLst>
              </a:tr>
            </a:tbl>
          </a:graphicData>
        </a:graphic>
      </p:graphicFrame>
    </p:spTree>
    <p:extLst>
      <p:ext uri="{BB962C8B-B14F-4D97-AF65-F5344CB8AC3E}">
        <p14:creationId xmlns:p14="http://schemas.microsoft.com/office/powerpoint/2010/main" val="38670913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Dependency Injection Demo</a:t>
            </a:r>
          </a:p>
        </p:txBody>
      </p:sp>
      <p:sp>
        <p:nvSpPr>
          <p:cNvPr id="3" name="Text Placeholder 2"/>
          <p:cNvSpPr>
            <a:spLocks noGrp="1"/>
          </p:cNvSpPr>
          <p:nvPr>
            <p:ph type="body" idx="1"/>
          </p:nvPr>
        </p:nvSpPr>
        <p:spPr/>
        <p:txBody>
          <a:bodyPr>
            <a:normAutofit/>
          </a:bodyPr>
          <a:lstStyle/>
          <a:p>
            <a:r>
              <a:rPr lang="en-US" dirty="0"/>
              <a:t>Step 01. Create Project Java</a:t>
            </a:r>
          </a:p>
          <a:p>
            <a:r>
              <a:rPr lang="en-US" dirty="0"/>
              <a:t>Step 02. Configure Project</a:t>
            </a:r>
          </a:p>
          <a:p>
            <a:r>
              <a:rPr lang="en-US" dirty="0"/>
              <a:t>Step 03. Configure the  dependencies of Spring in pom.xml file</a:t>
            </a:r>
          </a:p>
          <a:p>
            <a:r>
              <a:rPr lang="en-US" dirty="0"/>
              <a:t>Step 04. Create class named Address</a:t>
            </a:r>
          </a:p>
          <a:p>
            <a:r>
              <a:rPr lang="en-US" dirty="0"/>
              <a:t>Step 05. Create class named Employee. Make the dependency between Employee and Address, inject Address to Employee class using Constructor/Setter.</a:t>
            </a:r>
          </a:p>
          <a:p>
            <a:r>
              <a:rPr lang="en-US" dirty="0"/>
              <a:t>Step 06. Create the AppConfig.java</a:t>
            </a:r>
          </a:p>
          <a:p>
            <a:r>
              <a:rPr lang="en-US" dirty="0"/>
              <a:t>Step 07. Test and run program </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28</a:t>
            </a:fld>
            <a:endParaRPr lang="en-US" dirty="0"/>
          </a:p>
        </p:txBody>
      </p:sp>
      <p:pic>
        <p:nvPicPr>
          <p:cNvPr id="5" name="Picture 4" descr="Inversion of Control"/>
          <p:cNvPicPr/>
          <p:nvPr/>
        </p:nvPicPr>
        <p:blipFill>
          <a:blip r:embed="rId2">
            <a:extLst>
              <a:ext uri="{28A0092B-C50C-407E-A947-70E740481C1C}">
                <a14:useLocalDpi xmlns:a14="http://schemas.microsoft.com/office/drawing/2010/main" val="0"/>
              </a:ext>
            </a:extLst>
          </a:blip>
          <a:srcRect/>
          <a:stretch>
            <a:fillRect/>
          </a:stretch>
        </p:blipFill>
        <p:spPr bwMode="auto">
          <a:xfrm>
            <a:off x="7730824" y="218571"/>
            <a:ext cx="3330466" cy="1915029"/>
          </a:xfrm>
          <a:prstGeom prst="rect">
            <a:avLst/>
          </a:prstGeom>
          <a:noFill/>
          <a:ln>
            <a:noFill/>
          </a:ln>
        </p:spPr>
      </p:pic>
    </p:spTree>
    <p:extLst>
      <p:ext uri="{BB962C8B-B14F-4D97-AF65-F5344CB8AC3E}">
        <p14:creationId xmlns:p14="http://schemas.microsoft.com/office/powerpoint/2010/main" val="3476679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Dependency Injection Demo</a:t>
            </a:r>
          </a:p>
        </p:txBody>
      </p:sp>
      <p:sp>
        <p:nvSpPr>
          <p:cNvPr id="3" name="Text Placeholder 2"/>
          <p:cNvSpPr>
            <a:spLocks noGrp="1"/>
          </p:cNvSpPr>
          <p:nvPr>
            <p:ph type="body" idx="1"/>
          </p:nvPr>
        </p:nvSpPr>
        <p:spPr/>
        <p:txBody>
          <a:bodyPr/>
          <a:lstStyle/>
          <a:p>
            <a:r>
              <a:rPr lang="en-US" dirty="0"/>
              <a:t>Step 01. Create Project Java</a:t>
            </a:r>
          </a:p>
          <a:p>
            <a:r>
              <a:rPr lang="en-US" dirty="0"/>
              <a:t>Step 02. Configure Project</a:t>
            </a:r>
          </a:p>
          <a:p>
            <a:endParaRPr lang="en-US" dirty="0"/>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29</a:t>
            </a:fld>
            <a:endParaRPr lang="en-US" dirty="0"/>
          </a:p>
        </p:txBody>
      </p:sp>
      <p:pic>
        <p:nvPicPr>
          <p:cNvPr id="7" name="Picture 6">
            <a:extLst>
              <a:ext uri="{FF2B5EF4-FFF2-40B4-BE49-F238E27FC236}">
                <a16:creationId xmlns:a16="http://schemas.microsoft.com/office/drawing/2014/main" id="{165735D5-89CB-0882-4096-B000E3000113}"/>
              </a:ext>
            </a:extLst>
          </p:cNvPr>
          <p:cNvPicPr>
            <a:picLocks noChangeAspect="1"/>
          </p:cNvPicPr>
          <p:nvPr/>
        </p:nvPicPr>
        <p:blipFill>
          <a:blip r:embed="rId2"/>
          <a:stretch>
            <a:fillRect/>
          </a:stretch>
        </p:blipFill>
        <p:spPr>
          <a:xfrm>
            <a:off x="5346701" y="1807781"/>
            <a:ext cx="2696646" cy="4453769"/>
          </a:xfrm>
          <a:prstGeom prst="rect">
            <a:avLst/>
          </a:prstGeom>
        </p:spPr>
      </p:pic>
    </p:spTree>
    <p:extLst>
      <p:ext uri="{BB962C8B-B14F-4D97-AF65-F5344CB8AC3E}">
        <p14:creationId xmlns:p14="http://schemas.microsoft.com/office/powerpoint/2010/main" val="2699383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fld id="{00000000-1234-1234-1234-123412341234}" type="slidenum">
              <a:rPr lang="en-US" smtClean="0"/>
              <a:pPr/>
              <a:t>3</a:t>
            </a:fld>
            <a:endParaRPr lang="en-US" dirty="0"/>
          </a:p>
        </p:txBody>
      </p:sp>
      <p:sp>
        <p:nvSpPr>
          <p:cNvPr id="5" name="Google Shape;91;p1"/>
          <p:cNvSpPr txBox="1">
            <a:spLocks/>
          </p:cNvSpPr>
          <p:nvPr/>
        </p:nvSpPr>
        <p:spPr>
          <a:xfrm>
            <a:off x="0" y="2796630"/>
            <a:ext cx="12196970" cy="148145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vert="horz" wrap="square" lIns="91440" tIns="45720" rIns="91440" bIns="45720" rtlCol="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Arial"/>
              <a:buNone/>
              <a:defRPr sz="40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spcBef>
                <a:spcPct val="0"/>
              </a:spcBef>
            </a:pPr>
            <a:r>
              <a:rPr lang="en-US" sz="4400" kern="1200" dirty="0">
                <a:solidFill>
                  <a:schemeClr val="accent2"/>
                </a:solidFill>
                <a:latin typeface="Arial" panose="020B0604020202020204" pitchFamily="34" charset="0"/>
                <a:ea typeface="+mj-ea"/>
                <a:cs typeface="Arial" panose="020B0604020202020204" pitchFamily="34" charset="0"/>
              </a:rPr>
              <a:t>Spring Framework Overview</a:t>
            </a:r>
          </a:p>
        </p:txBody>
      </p:sp>
    </p:spTree>
    <p:extLst>
      <p:ext uri="{BB962C8B-B14F-4D97-AF65-F5344CB8AC3E}">
        <p14:creationId xmlns:p14="http://schemas.microsoft.com/office/powerpoint/2010/main" val="36284689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Dependency Injection Demo</a:t>
            </a:r>
          </a:p>
        </p:txBody>
      </p:sp>
      <p:sp>
        <p:nvSpPr>
          <p:cNvPr id="3" name="Text Placeholder 2"/>
          <p:cNvSpPr>
            <a:spLocks noGrp="1"/>
          </p:cNvSpPr>
          <p:nvPr>
            <p:ph type="body" idx="1"/>
          </p:nvPr>
        </p:nvSpPr>
        <p:spPr>
          <a:xfrm>
            <a:off x="-1" y="1627444"/>
            <a:ext cx="13114868" cy="4814445"/>
          </a:xfrm>
        </p:spPr>
        <p:txBody>
          <a:bodyPr/>
          <a:lstStyle/>
          <a:p>
            <a:r>
              <a:rPr lang="en-US" dirty="0"/>
              <a:t>Step 03. Configure the  dependencies of Spring in pom.xml file</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30</a:t>
            </a:fld>
            <a:endParaRPr lang="en-US" dirty="0"/>
          </a:p>
        </p:txBody>
      </p:sp>
      <p:pic>
        <p:nvPicPr>
          <p:cNvPr id="7" name="Picture 6">
            <a:extLst>
              <a:ext uri="{FF2B5EF4-FFF2-40B4-BE49-F238E27FC236}">
                <a16:creationId xmlns:a16="http://schemas.microsoft.com/office/drawing/2014/main" id="{FBB9E6C9-D964-901A-3326-D739CE8CD6FD}"/>
              </a:ext>
            </a:extLst>
          </p:cNvPr>
          <p:cNvPicPr>
            <a:picLocks noChangeAspect="1"/>
          </p:cNvPicPr>
          <p:nvPr/>
        </p:nvPicPr>
        <p:blipFill>
          <a:blip r:embed="rId2"/>
          <a:stretch>
            <a:fillRect/>
          </a:stretch>
        </p:blipFill>
        <p:spPr>
          <a:xfrm>
            <a:off x="1553634" y="2156769"/>
            <a:ext cx="7785100" cy="4204525"/>
          </a:xfrm>
          <a:prstGeom prst="rect">
            <a:avLst/>
          </a:prstGeom>
        </p:spPr>
      </p:pic>
    </p:spTree>
    <p:extLst>
      <p:ext uri="{BB962C8B-B14F-4D97-AF65-F5344CB8AC3E}">
        <p14:creationId xmlns:p14="http://schemas.microsoft.com/office/powerpoint/2010/main" val="10341611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Dependency Injection Demo</a:t>
            </a:r>
          </a:p>
        </p:txBody>
      </p:sp>
      <p:sp>
        <p:nvSpPr>
          <p:cNvPr id="3" name="Text Placeholder 2"/>
          <p:cNvSpPr>
            <a:spLocks noGrp="1"/>
          </p:cNvSpPr>
          <p:nvPr>
            <p:ph type="body" idx="1"/>
          </p:nvPr>
        </p:nvSpPr>
        <p:spPr>
          <a:xfrm>
            <a:off x="0" y="1627444"/>
            <a:ext cx="12259733" cy="4814445"/>
          </a:xfrm>
        </p:spPr>
        <p:txBody>
          <a:bodyPr/>
          <a:lstStyle/>
          <a:p>
            <a:pPr algn="l"/>
            <a:r>
              <a:rPr lang="en-US" dirty="0"/>
              <a:t>Step 04. Create class named Address</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31</a:t>
            </a:fld>
            <a:endParaRPr lang="en-US" dirty="0"/>
          </a:p>
        </p:txBody>
      </p:sp>
      <p:pic>
        <p:nvPicPr>
          <p:cNvPr id="7" name="Picture 6">
            <a:extLst>
              <a:ext uri="{FF2B5EF4-FFF2-40B4-BE49-F238E27FC236}">
                <a16:creationId xmlns:a16="http://schemas.microsoft.com/office/drawing/2014/main" id="{904D4902-B8DF-574A-1598-453524D7CD60}"/>
              </a:ext>
            </a:extLst>
          </p:cNvPr>
          <p:cNvPicPr>
            <a:picLocks noChangeAspect="1"/>
          </p:cNvPicPr>
          <p:nvPr/>
        </p:nvPicPr>
        <p:blipFill>
          <a:blip r:embed="rId2"/>
          <a:stretch>
            <a:fillRect/>
          </a:stretch>
        </p:blipFill>
        <p:spPr>
          <a:xfrm>
            <a:off x="2146300" y="2136296"/>
            <a:ext cx="7759699" cy="4173317"/>
          </a:xfrm>
          <a:prstGeom prst="rect">
            <a:avLst/>
          </a:prstGeom>
        </p:spPr>
      </p:pic>
    </p:spTree>
    <p:extLst>
      <p:ext uri="{BB962C8B-B14F-4D97-AF65-F5344CB8AC3E}">
        <p14:creationId xmlns:p14="http://schemas.microsoft.com/office/powerpoint/2010/main" val="20712006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Dependency Injection Demo</a:t>
            </a:r>
          </a:p>
        </p:txBody>
      </p:sp>
      <p:sp>
        <p:nvSpPr>
          <p:cNvPr id="3" name="Text Placeholder 2"/>
          <p:cNvSpPr>
            <a:spLocks noGrp="1"/>
          </p:cNvSpPr>
          <p:nvPr>
            <p:ph type="body" idx="1"/>
          </p:nvPr>
        </p:nvSpPr>
        <p:spPr>
          <a:xfrm>
            <a:off x="0" y="1457908"/>
            <a:ext cx="11916834" cy="870223"/>
          </a:xfrm>
        </p:spPr>
        <p:txBody>
          <a:bodyPr>
            <a:normAutofit/>
          </a:bodyPr>
          <a:lstStyle/>
          <a:p>
            <a:r>
              <a:rPr lang="en-US" sz="2000" dirty="0"/>
              <a:t>Step 05. Create class named Employee. Make the dependency between Employee and Address, inject Address to Employee class using Constructor/Setter.</a:t>
            </a:r>
          </a:p>
          <a:p>
            <a:endParaRPr lang="en-US" sz="2000" dirty="0"/>
          </a:p>
        </p:txBody>
      </p:sp>
      <p:sp>
        <p:nvSpPr>
          <p:cNvPr id="4" name="Slide Number Placeholder 3"/>
          <p:cNvSpPr>
            <a:spLocks noGrp="1"/>
          </p:cNvSpPr>
          <p:nvPr>
            <p:ph type="sldNum" idx="12"/>
          </p:nvPr>
        </p:nvSpPr>
        <p:spPr/>
        <p:txBody>
          <a:bodyPr/>
          <a:lstStyle/>
          <a:p>
            <a:fld id="{00000000-1234-1234-1234-123412341234}" type="slidenum">
              <a:rPr lang="en-US" smtClean="0"/>
              <a:pPr/>
              <a:t>32</a:t>
            </a:fld>
            <a:endParaRPr lang="en-US" dirty="0"/>
          </a:p>
        </p:txBody>
      </p:sp>
      <p:pic>
        <p:nvPicPr>
          <p:cNvPr id="7" name="Picture 6">
            <a:extLst>
              <a:ext uri="{FF2B5EF4-FFF2-40B4-BE49-F238E27FC236}">
                <a16:creationId xmlns:a16="http://schemas.microsoft.com/office/drawing/2014/main" id="{12DE3EFE-FFF2-22DD-284A-9A417BB3E31B}"/>
              </a:ext>
            </a:extLst>
          </p:cNvPr>
          <p:cNvPicPr>
            <a:picLocks noChangeAspect="1"/>
          </p:cNvPicPr>
          <p:nvPr/>
        </p:nvPicPr>
        <p:blipFill>
          <a:blip r:embed="rId2"/>
          <a:stretch>
            <a:fillRect/>
          </a:stretch>
        </p:blipFill>
        <p:spPr>
          <a:xfrm>
            <a:off x="1710266" y="2201131"/>
            <a:ext cx="7759700" cy="4167096"/>
          </a:xfrm>
          <a:prstGeom prst="rect">
            <a:avLst/>
          </a:prstGeom>
        </p:spPr>
      </p:pic>
    </p:spTree>
    <p:extLst>
      <p:ext uri="{BB962C8B-B14F-4D97-AF65-F5344CB8AC3E}">
        <p14:creationId xmlns:p14="http://schemas.microsoft.com/office/powerpoint/2010/main" val="1325722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Dependency Injection Demo</a:t>
            </a:r>
          </a:p>
        </p:txBody>
      </p:sp>
      <p:sp>
        <p:nvSpPr>
          <p:cNvPr id="3" name="Text Placeholder 2"/>
          <p:cNvSpPr>
            <a:spLocks noGrp="1"/>
          </p:cNvSpPr>
          <p:nvPr>
            <p:ph type="body" idx="1"/>
          </p:nvPr>
        </p:nvSpPr>
        <p:spPr>
          <a:xfrm>
            <a:off x="0" y="1479277"/>
            <a:ext cx="12192000" cy="4814445"/>
          </a:xfrm>
        </p:spPr>
        <p:txBody>
          <a:bodyPr/>
          <a:lstStyle/>
          <a:p>
            <a:r>
              <a:rPr lang="en-US" sz="2400" dirty="0"/>
              <a:t>Step 06. Create the file : AppConfig.java</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33</a:t>
            </a:fld>
            <a:endParaRPr lang="en-US" dirty="0"/>
          </a:p>
        </p:txBody>
      </p:sp>
      <p:pic>
        <p:nvPicPr>
          <p:cNvPr id="7" name="Picture 6">
            <a:extLst>
              <a:ext uri="{FF2B5EF4-FFF2-40B4-BE49-F238E27FC236}">
                <a16:creationId xmlns:a16="http://schemas.microsoft.com/office/drawing/2014/main" id="{84E3B160-D547-1F9C-2DE2-0265757B7922}"/>
              </a:ext>
            </a:extLst>
          </p:cNvPr>
          <p:cNvPicPr>
            <a:picLocks noChangeAspect="1"/>
          </p:cNvPicPr>
          <p:nvPr/>
        </p:nvPicPr>
        <p:blipFill>
          <a:blip r:embed="rId2"/>
          <a:stretch>
            <a:fillRect/>
          </a:stretch>
        </p:blipFill>
        <p:spPr>
          <a:xfrm>
            <a:off x="1441622" y="2011838"/>
            <a:ext cx="8117015" cy="4365489"/>
          </a:xfrm>
          <a:prstGeom prst="rect">
            <a:avLst/>
          </a:prstGeom>
        </p:spPr>
      </p:pic>
    </p:spTree>
    <p:extLst>
      <p:ext uri="{BB962C8B-B14F-4D97-AF65-F5344CB8AC3E}">
        <p14:creationId xmlns:p14="http://schemas.microsoft.com/office/powerpoint/2010/main" val="29758390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Dependency Injection Demo</a:t>
            </a:r>
          </a:p>
        </p:txBody>
      </p:sp>
      <p:sp>
        <p:nvSpPr>
          <p:cNvPr id="3" name="Text Placeholder 2"/>
          <p:cNvSpPr>
            <a:spLocks noGrp="1"/>
          </p:cNvSpPr>
          <p:nvPr>
            <p:ph type="body" idx="1"/>
          </p:nvPr>
        </p:nvSpPr>
        <p:spPr>
          <a:xfrm>
            <a:off x="0" y="1479277"/>
            <a:ext cx="12192000" cy="4814445"/>
          </a:xfrm>
        </p:spPr>
        <p:txBody>
          <a:bodyPr/>
          <a:lstStyle/>
          <a:p>
            <a:r>
              <a:rPr lang="en-US" sz="2000" dirty="0"/>
              <a:t>Step 08. Test and run program </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34</a:t>
            </a:fld>
            <a:endParaRPr lang="en-US" dirty="0"/>
          </a:p>
        </p:txBody>
      </p:sp>
      <p:pic>
        <p:nvPicPr>
          <p:cNvPr id="9" name="Picture 8">
            <a:extLst>
              <a:ext uri="{FF2B5EF4-FFF2-40B4-BE49-F238E27FC236}">
                <a16:creationId xmlns:a16="http://schemas.microsoft.com/office/drawing/2014/main" id="{C7AD7A4F-5E0D-3100-7B39-AB42B5EEBF67}"/>
              </a:ext>
            </a:extLst>
          </p:cNvPr>
          <p:cNvPicPr>
            <a:picLocks noChangeAspect="1"/>
          </p:cNvPicPr>
          <p:nvPr/>
        </p:nvPicPr>
        <p:blipFill>
          <a:blip r:embed="rId2"/>
          <a:stretch>
            <a:fillRect/>
          </a:stretch>
        </p:blipFill>
        <p:spPr>
          <a:xfrm>
            <a:off x="2065868" y="1935897"/>
            <a:ext cx="7886700" cy="4226778"/>
          </a:xfrm>
          <a:prstGeom prst="rect">
            <a:avLst/>
          </a:prstGeom>
        </p:spPr>
      </p:pic>
    </p:spTree>
    <p:extLst>
      <p:ext uri="{BB962C8B-B14F-4D97-AF65-F5344CB8AC3E}">
        <p14:creationId xmlns:p14="http://schemas.microsoft.com/office/powerpoint/2010/main" val="7104490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Naming Spring Beans </a:t>
            </a:r>
          </a:p>
        </p:txBody>
      </p:sp>
      <p:sp>
        <p:nvSpPr>
          <p:cNvPr id="3" name="Text Placeholder 2"/>
          <p:cNvSpPr>
            <a:spLocks noGrp="1"/>
          </p:cNvSpPr>
          <p:nvPr>
            <p:ph type="body" idx="1"/>
          </p:nvPr>
        </p:nvSpPr>
        <p:spPr/>
        <p:txBody>
          <a:bodyPr>
            <a:normAutofit fontScale="92500" lnSpcReduction="20000"/>
          </a:bodyPr>
          <a:lstStyle/>
          <a:p>
            <a:pPr>
              <a:lnSpc>
                <a:spcPct val="115000"/>
              </a:lnSpc>
            </a:pPr>
            <a:r>
              <a:rPr lang="en-US" sz="2800" dirty="0"/>
              <a:t>Every bean has one or more identifiers.</a:t>
            </a:r>
          </a:p>
          <a:p>
            <a:pPr>
              <a:lnSpc>
                <a:spcPct val="115000"/>
              </a:lnSpc>
            </a:pPr>
            <a:r>
              <a:rPr lang="en-US" sz="2800" dirty="0"/>
              <a:t>Identifiers must be unique within the container that hosts the bean.</a:t>
            </a:r>
          </a:p>
          <a:p>
            <a:pPr>
              <a:lnSpc>
                <a:spcPct val="115000"/>
              </a:lnSpc>
            </a:pPr>
            <a:r>
              <a:rPr lang="en-US" sz="2800" dirty="0"/>
              <a:t>A bean usually has only one identifier, but if it requires more than one, the extra ones can be considered </a:t>
            </a:r>
            <a:r>
              <a:rPr lang="en-US" sz="2800" i="1" dirty="0"/>
              <a:t>aliases</a:t>
            </a:r>
            <a:r>
              <a:rPr lang="en-US" sz="2800" dirty="0"/>
              <a:t>.</a:t>
            </a:r>
          </a:p>
          <a:p>
            <a:pPr>
              <a:lnSpc>
                <a:spcPct val="115000"/>
              </a:lnSpc>
            </a:pPr>
            <a:r>
              <a:rPr lang="en-US" sz="2800" dirty="0"/>
              <a:t>The id attribute allows you to specify exactly one id.</a:t>
            </a:r>
          </a:p>
          <a:p>
            <a:pPr>
              <a:lnSpc>
                <a:spcPct val="115000"/>
              </a:lnSpc>
            </a:pPr>
            <a:r>
              <a:rPr lang="en-US" sz="2800" dirty="0"/>
              <a:t>If you want to introduce other aliases to the bean, you can specify them in the name attribute, separated by a comma (,), semicolon (;), or white space.</a:t>
            </a:r>
          </a:p>
          <a:p>
            <a:pPr>
              <a:lnSpc>
                <a:spcPct val="115000"/>
              </a:lnSpc>
            </a:pPr>
            <a:r>
              <a:rPr lang="en-US" sz="2800" dirty="0"/>
              <a:t>You are not required to supply a name or id for a bean. If no name or id is supplied explicitly, the container generates a unique name for that bean. However, if you want to refer to that bean by name you must provide a name.</a:t>
            </a:r>
          </a:p>
          <a:p>
            <a:pPr>
              <a:lnSpc>
                <a:spcPct val="115000"/>
              </a:lnSpc>
            </a:pPr>
            <a:r>
              <a:rPr lang="en-US" sz="2800" dirty="0"/>
              <a:t>Motivations for not supplying a name are related to using inner beans and </a:t>
            </a:r>
            <a:r>
              <a:rPr lang="en-US" sz="2800" i="1" dirty="0" err="1"/>
              <a:t>autowiring</a:t>
            </a:r>
            <a:r>
              <a:rPr lang="en-US" sz="2800" dirty="0"/>
              <a:t> collaborators.</a:t>
            </a:r>
          </a:p>
        </p:txBody>
      </p:sp>
      <p:sp>
        <p:nvSpPr>
          <p:cNvPr id="4" name="Slide Number Placeholder 3"/>
          <p:cNvSpPr>
            <a:spLocks noGrp="1"/>
          </p:cNvSpPr>
          <p:nvPr>
            <p:ph type="sldNum" idx="12"/>
          </p:nvPr>
        </p:nvSpPr>
        <p:spPr/>
        <p:txBody>
          <a:bodyPr/>
          <a:lstStyle/>
          <a:p>
            <a:fld id="{00000000-1234-1234-1234-123412341234}" type="slidenum">
              <a:rPr lang="en-US" smtClean="0"/>
              <a:pPr/>
              <a:t>35</a:t>
            </a:fld>
            <a:endParaRPr lang="en-US" dirty="0"/>
          </a:p>
        </p:txBody>
      </p:sp>
    </p:spTree>
    <p:extLst>
      <p:ext uri="{BB962C8B-B14F-4D97-AF65-F5344CB8AC3E}">
        <p14:creationId xmlns:p14="http://schemas.microsoft.com/office/powerpoint/2010/main" val="5142745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Beans - Lifecycle</a:t>
            </a:r>
          </a:p>
        </p:txBody>
      </p:sp>
      <p:sp>
        <p:nvSpPr>
          <p:cNvPr id="3" name="Text Placeholder 2"/>
          <p:cNvSpPr>
            <a:spLocks noGrp="1"/>
          </p:cNvSpPr>
          <p:nvPr>
            <p:ph type="body" idx="1"/>
          </p:nvPr>
        </p:nvSpPr>
        <p:spPr/>
        <p:txBody>
          <a:bodyPr/>
          <a:lstStyle/>
          <a:p>
            <a:r>
              <a:rPr lang="en-US" dirty="0"/>
              <a:t>The life cycle of a Spring bean is easy to understand.</a:t>
            </a:r>
          </a:p>
          <a:p>
            <a:r>
              <a:rPr lang="en-US" dirty="0"/>
              <a:t>When a bean is instantiated, it may be required to perform some initialization to get it into a usable state. </a:t>
            </a:r>
          </a:p>
          <a:p>
            <a:endParaRPr lang="en-US" dirty="0"/>
          </a:p>
          <a:p>
            <a:r>
              <a:rPr lang="en-US" dirty="0"/>
              <a:t>When the bean is no longer required and is removed from the container, some cleanup may be required.</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36</a:t>
            </a:fld>
            <a:endParaRPr lang="en-US" dirty="0"/>
          </a:p>
        </p:txBody>
      </p:sp>
    </p:spTree>
    <p:extLst>
      <p:ext uri="{BB962C8B-B14F-4D97-AF65-F5344CB8AC3E}">
        <p14:creationId xmlns:p14="http://schemas.microsoft.com/office/powerpoint/2010/main" val="38102064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Beans – Lifecycle – Initialization</a:t>
            </a:r>
          </a:p>
        </p:txBody>
      </p:sp>
      <p:sp>
        <p:nvSpPr>
          <p:cNvPr id="3" name="Text Placeholder 2"/>
          <p:cNvSpPr>
            <a:spLocks noGrp="1"/>
          </p:cNvSpPr>
          <p:nvPr>
            <p:ph type="body" idx="1"/>
          </p:nvPr>
        </p:nvSpPr>
        <p:spPr/>
        <p:txBody>
          <a:bodyPr/>
          <a:lstStyle/>
          <a:p>
            <a:r>
              <a:rPr lang="en-US" dirty="0"/>
              <a:t>The </a:t>
            </a:r>
            <a:r>
              <a:rPr lang="en-US" dirty="0" err="1"/>
              <a:t>org.springframework.beans.factory.InitializingBean</a:t>
            </a:r>
            <a:r>
              <a:rPr lang="en-US" dirty="0"/>
              <a:t> interface specifies a single method: </a:t>
            </a:r>
            <a:r>
              <a:rPr lang="en-US" sz="2300" dirty="0">
                <a:solidFill>
                  <a:schemeClr val="accent1">
                    <a:lumMod val="50000"/>
                  </a:schemeClr>
                </a:solidFill>
                <a:effectLst>
                  <a:outerShdw blurRad="38100" dist="38100" dir="2700000" algn="tl">
                    <a:srgbClr val="000000">
                      <a:alpha val="43137"/>
                    </a:srgbClr>
                  </a:outerShdw>
                </a:effectLst>
              </a:rPr>
              <a:t>void </a:t>
            </a:r>
            <a:r>
              <a:rPr lang="en-US" sz="2300" dirty="0" err="1">
                <a:solidFill>
                  <a:schemeClr val="accent1">
                    <a:lumMod val="50000"/>
                  </a:schemeClr>
                </a:solidFill>
                <a:effectLst>
                  <a:outerShdw blurRad="38100" dist="38100" dir="2700000" algn="tl">
                    <a:srgbClr val="000000">
                      <a:alpha val="43137"/>
                    </a:srgbClr>
                  </a:outerShdw>
                </a:effectLst>
              </a:rPr>
              <a:t>afterPropertiesSet</a:t>
            </a:r>
            <a:r>
              <a:rPr lang="en-US" sz="2300" dirty="0">
                <a:solidFill>
                  <a:schemeClr val="accent1">
                    <a:lumMod val="50000"/>
                  </a:schemeClr>
                </a:solidFill>
                <a:effectLst>
                  <a:outerShdw blurRad="38100" dist="38100" dir="2700000" algn="tl">
                    <a:srgbClr val="000000">
                      <a:alpha val="43137"/>
                    </a:srgbClr>
                  </a:outerShdw>
                </a:effectLst>
              </a:rPr>
              <a:t>() throws Exception;</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37</a:t>
            </a:fld>
            <a:endParaRPr lang="en-US" dirty="0"/>
          </a:p>
        </p:txBody>
      </p:sp>
      <p:pic>
        <p:nvPicPr>
          <p:cNvPr id="6" name="Picture 5">
            <a:extLst>
              <a:ext uri="{FF2B5EF4-FFF2-40B4-BE49-F238E27FC236}">
                <a16:creationId xmlns:a16="http://schemas.microsoft.com/office/drawing/2014/main" id="{02C090EF-E2E9-5D81-C958-4AF08EA70923}"/>
              </a:ext>
            </a:extLst>
          </p:cNvPr>
          <p:cNvPicPr>
            <a:picLocks noChangeAspect="1"/>
          </p:cNvPicPr>
          <p:nvPr/>
        </p:nvPicPr>
        <p:blipFill>
          <a:blip r:embed="rId2"/>
          <a:stretch>
            <a:fillRect/>
          </a:stretch>
        </p:blipFill>
        <p:spPr>
          <a:xfrm>
            <a:off x="2965622" y="2679298"/>
            <a:ext cx="6367848" cy="3685098"/>
          </a:xfrm>
          <a:prstGeom prst="rect">
            <a:avLst/>
          </a:prstGeom>
        </p:spPr>
      </p:pic>
    </p:spTree>
    <p:extLst>
      <p:ext uri="{BB962C8B-B14F-4D97-AF65-F5344CB8AC3E}">
        <p14:creationId xmlns:p14="http://schemas.microsoft.com/office/powerpoint/2010/main" val="191050114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Beans – Lifecycle – Initialization</a:t>
            </a:r>
          </a:p>
        </p:txBody>
      </p:sp>
      <p:sp>
        <p:nvSpPr>
          <p:cNvPr id="3" name="Text Placeholder 2"/>
          <p:cNvSpPr>
            <a:spLocks noGrp="1"/>
          </p:cNvSpPr>
          <p:nvPr>
            <p:ph type="body" idx="1"/>
          </p:nvPr>
        </p:nvSpPr>
        <p:spPr/>
        <p:txBody>
          <a:bodyPr>
            <a:normAutofit lnSpcReduction="10000"/>
          </a:bodyPr>
          <a:lstStyle/>
          <a:p>
            <a:r>
              <a:rPr lang="en-US" dirty="0"/>
              <a:t>Annotate the method with @</a:t>
            </a:r>
            <a:r>
              <a:rPr lang="en-US" dirty="0" err="1"/>
              <a:t>PostConstruct</a:t>
            </a:r>
            <a:r>
              <a:rPr lang="en-US" dirty="0"/>
              <a:t> </a:t>
            </a:r>
          </a:p>
          <a:p>
            <a:pPr marL="788670" lvl="2" indent="0">
              <a:buNone/>
            </a:pPr>
            <a:r>
              <a:rPr lang="en-US" dirty="0">
                <a:solidFill>
                  <a:srgbClr val="002060"/>
                </a:solidFill>
                <a:effectLst>
                  <a:outerShdw blurRad="38100" dist="38100" dir="2700000" algn="tl">
                    <a:srgbClr val="000000">
                      <a:alpha val="43137"/>
                    </a:srgbClr>
                  </a:outerShdw>
                </a:effectLst>
              </a:rPr>
              <a:t>@</a:t>
            </a:r>
            <a:r>
              <a:rPr lang="en-US" dirty="0" err="1">
                <a:solidFill>
                  <a:srgbClr val="002060"/>
                </a:solidFill>
                <a:effectLst>
                  <a:outerShdw blurRad="38100" dist="38100" dir="2700000" algn="tl">
                    <a:srgbClr val="000000">
                      <a:alpha val="43137"/>
                    </a:srgbClr>
                  </a:outerShdw>
                </a:effectLst>
              </a:rPr>
              <a:t>PostConstruct</a:t>
            </a:r>
            <a:endParaRPr lang="en-US" dirty="0">
              <a:solidFill>
                <a:srgbClr val="002060"/>
              </a:solidFill>
              <a:effectLst>
                <a:outerShdw blurRad="38100" dist="38100" dir="2700000" algn="tl">
                  <a:srgbClr val="000000">
                    <a:alpha val="43137"/>
                  </a:srgbClr>
                </a:outerShdw>
              </a:effectLst>
            </a:endParaRPr>
          </a:p>
          <a:p>
            <a:pPr marL="788670" lvl="2" indent="0">
              <a:buNone/>
            </a:pPr>
            <a:r>
              <a:rPr lang="en-US" dirty="0">
                <a:solidFill>
                  <a:srgbClr val="002060"/>
                </a:solidFill>
                <a:effectLst>
                  <a:outerShdw blurRad="38100" dist="38100" dir="2700000" algn="tl">
                    <a:srgbClr val="000000">
                      <a:alpha val="43137"/>
                    </a:srgbClr>
                  </a:outerShdw>
                </a:effectLst>
              </a:rPr>
              <a:t>public void </a:t>
            </a:r>
            <a:r>
              <a:rPr lang="en-US" dirty="0" err="1">
                <a:solidFill>
                  <a:srgbClr val="002060"/>
                </a:solidFill>
                <a:effectLst>
                  <a:outerShdw blurRad="38100" dist="38100" dir="2700000" algn="tl">
                    <a:srgbClr val="000000">
                      <a:alpha val="43137"/>
                    </a:srgbClr>
                  </a:outerShdw>
                </a:effectLst>
              </a:rPr>
              <a:t>init</a:t>
            </a:r>
            <a:r>
              <a:rPr lang="en-US" dirty="0">
                <a:solidFill>
                  <a:srgbClr val="002060"/>
                </a:solidFill>
                <a:effectLst>
                  <a:outerShdw blurRad="38100" dist="38100" dir="2700000" algn="tl">
                    <a:srgbClr val="000000">
                      <a:alpha val="43137"/>
                    </a:srgbClr>
                  </a:outerShdw>
                </a:effectLst>
              </a:rPr>
              <a:t>() {</a:t>
            </a:r>
          </a:p>
          <a:p>
            <a:pPr marL="788670" lvl="2" indent="0">
              <a:buNone/>
            </a:pPr>
            <a:r>
              <a:rPr lang="en-US" dirty="0">
                <a:solidFill>
                  <a:srgbClr val="002060"/>
                </a:solidFill>
                <a:effectLst>
                  <a:outerShdw blurRad="38100" dist="38100" dir="2700000" algn="tl">
                    <a:srgbClr val="000000">
                      <a:alpha val="43137"/>
                    </a:srgbClr>
                  </a:outerShdw>
                </a:effectLst>
              </a:rPr>
              <a:t>    ...</a:t>
            </a:r>
          </a:p>
          <a:p>
            <a:pPr marL="788670" lvl="2" indent="0">
              <a:buNone/>
            </a:pPr>
            <a:r>
              <a:rPr lang="en-US" dirty="0">
                <a:solidFill>
                  <a:srgbClr val="002060"/>
                </a:solidFill>
                <a:effectLst>
                  <a:outerShdw blurRad="38100" dist="38100" dir="2700000" algn="tl">
                    <a:srgbClr val="000000">
                      <a:alpha val="43137"/>
                    </a:srgbClr>
                  </a:outerShdw>
                </a:effectLst>
              </a:rPr>
              <a:t>}</a:t>
            </a:r>
          </a:p>
          <a:p>
            <a:r>
              <a:rPr lang="en-US" dirty="0"/>
              <a:t>A </a:t>
            </a:r>
            <a:r>
              <a:rPr lang="en-US" dirty="0" err="1"/>
              <a:t>PostConstruct</a:t>
            </a:r>
            <a:r>
              <a:rPr lang="en-US" dirty="0"/>
              <a:t> interceptor method must not throw application exceptions, but it may be declared to throw checked exceptions including the </a:t>
            </a:r>
            <a:r>
              <a:rPr lang="en-US" dirty="0" err="1"/>
              <a:t>java.lang.Exception</a:t>
            </a:r>
            <a:r>
              <a:rPr lang="en-US" dirty="0"/>
              <a:t> if the same interceptor method interposes on business or timeout methods in addition to lifecycle events. </a:t>
            </a:r>
          </a:p>
          <a:p>
            <a:r>
              <a:rPr lang="en-US" dirty="0"/>
              <a:t>If a </a:t>
            </a:r>
            <a:r>
              <a:rPr lang="en-US" dirty="0" err="1"/>
              <a:t>PostConstruct</a:t>
            </a:r>
            <a:r>
              <a:rPr lang="en-US" dirty="0"/>
              <a:t> interceptor method returns a value, it is ignored by the container.</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38</a:t>
            </a:fld>
            <a:endParaRPr lang="en-US" dirty="0"/>
          </a:p>
        </p:txBody>
      </p:sp>
    </p:spTree>
    <p:extLst>
      <p:ext uri="{BB962C8B-B14F-4D97-AF65-F5344CB8AC3E}">
        <p14:creationId xmlns:p14="http://schemas.microsoft.com/office/powerpoint/2010/main" val="36542907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Beans – Lifecycle – Destruction</a:t>
            </a:r>
          </a:p>
        </p:txBody>
      </p:sp>
      <p:sp>
        <p:nvSpPr>
          <p:cNvPr id="3" name="Text Placeholder 2"/>
          <p:cNvSpPr>
            <a:spLocks noGrp="1"/>
          </p:cNvSpPr>
          <p:nvPr>
            <p:ph type="body" idx="1"/>
          </p:nvPr>
        </p:nvSpPr>
        <p:spPr/>
        <p:txBody>
          <a:bodyPr>
            <a:normAutofit/>
          </a:bodyPr>
          <a:lstStyle/>
          <a:p>
            <a:r>
              <a:rPr lang="en-US" dirty="0"/>
              <a:t>Annotate the method with @</a:t>
            </a:r>
            <a:r>
              <a:rPr lang="en-US" dirty="0" err="1"/>
              <a:t>PreDestroy</a:t>
            </a:r>
            <a:endParaRPr lang="en-US" dirty="0"/>
          </a:p>
          <a:p>
            <a:pPr marL="788670" lvl="2" indent="0">
              <a:buNone/>
            </a:pPr>
            <a:r>
              <a:rPr lang="en-US" dirty="0">
                <a:solidFill>
                  <a:srgbClr val="002060"/>
                </a:solidFill>
                <a:effectLst>
                  <a:outerShdw blurRad="38100" dist="38100" dir="2700000" algn="tl">
                    <a:srgbClr val="000000">
                      <a:alpha val="43137"/>
                    </a:srgbClr>
                  </a:outerShdw>
                </a:effectLst>
              </a:rPr>
              <a:t>@</a:t>
            </a:r>
            <a:r>
              <a:rPr lang="en-US" dirty="0" err="1">
                <a:solidFill>
                  <a:srgbClr val="002060"/>
                </a:solidFill>
                <a:effectLst>
                  <a:outerShdw blurRad="38100" dist="38100" dir="2700000" algn="tl">
                    <a:srgbClr val="000000">
                      <a:alpha val="43137"/>
                    </a:srgbClr>
                  </a:outerShdw>
                </a:effectLst>
              </a:rPr>
              <a:t>PreDestroy</a:t>
            </a:r>
            <a:endParaRPr lang="en-US" dirty="0">
              <a:solidFill>
                <a:srgbClr val="002060"/>
              </a:solidFill>
              <a:effectLst>
                <a:outerShdw blurRad="38100" dist="38100" dir="2700000" algn="tl">
                  <a:srgbClr val="000000">
                    <a:alpha val="43137"/>
                  </a:srgbClr>
                </a:outerShdw>
              </a:effectLst>
            </a:endParaRPr>
          </a:p>
          <a:p>
            <a:pPr marL="788670" lvl="2" indent="0">
              <a:buNone/>
            </a:pPr>
            <a:r>
              <a:rPr lang="en-US" dirty="0">
                <a:solidFill>
                  <a:srgbClr val="002060"/>
                </a:solidFill>
                <a:effectLst>
                  <a:outerShdw blurRad="38100" dist="38100" dir="2700000" algn="tl">
                    <a:srgbClr val="000000">
                      <a:alpha val="43137"/>
                    </a:srgbClr>
                  </a:outerShdw>
                </a:effectLst>
              </a:rPr>
              <a:t>public void destroy() {</a:t>
            </a:r>
          </a:p>
          <a:p>
            <a:pPr marL="788670" lvl="2" indent="0">
              <a:buNone/>
            </a:pPr>
            <a:r>
              <a:rPr lang="en-US" dirty="0">
                <a:solidFill>
                  <a:srgbClr val="002060"/>
                </a:solidFill>
                <a:effectLst>
                  <a:outerShdw blurRad="38100" dist="38100" dir="2700000" algn="tl">
                    <a:srgbClr val="000000">
                      <a:alpha val="43137"/>
                    </a:srgbClr>
                  </a:outerShdw>
                </a:effectLst>
              </a:rPr>
              <a:t>    ...</a:t>
            </a:r>
          </a:p>
          <a:p>
            <a:pPr marL="788670" lvl="2" indent="0">
              <a:buNone/>
            </a:pPr>
            <a:r>
              <a:rPr lang="en-US" dirty="0">
                <a:solidFill>
                  <a:srgbClr val="002060"/>
                </a:solidFill>
                <a:effectLst>
                  <a:outerShdw blurRad="38100" dist="38100" dir="2700000" algn="tl">
                    <a:srgbClr val="000000">
                      <a:alpha val="43137"/>
                    </a:srgbClr>
                  </a:outerShdw>
                </a:effectLst>
              </a:rPr>
              <a:t>}</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39</a:t>
            </a:fld>
            <a:endParaRPr lang="en-US" dirty="0"/>
          </a:p>
        </p:txBody>
      </p:sp>
    </p:spTree>
    <p:extLst>
      <p:ext uri="{BB962C8B-B14F-4D97-AF65-F5344CB8AC3E}">
        <p14:creationId xmlns:p14="http://schemas.microsoft.com/office/powerpoint/2010/main" val="6948779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Spring Framework?</a:t>
            </a:r>
          </a:p>
        </p:txBody>
      </p:sp>
      <p:sp>
        <p:nvSpPr>
          <p:cNvPr id="3" name="Text Placeholder 2"/>
          <p:cNvSpPr>
            <a:spLocks noGrp="1"/>
          </p:cNvSpPr>
          <p:nvPr>
            <p:ph type="body" idx="1"/>
          </p:nvPr>
        </p:nvSpPr>
        <p:spPr/>
        <p:txBody>
          <a:bodyPr/>
          <a:lstStyle/>
          <a:p>
            <a:r>
              <a:rPr lang="en-US" dirty="0"/>
              <a:t>Spring is the most popular application development framework for enterprise Java. </a:t>
            </a:r>
          </a:p>
          <a:p>
            <a:r>
              <a:rPr lang="en-US" dirty="0"/>
              <a:t>Open source Java platform since 2003. </a:t>
            </a:r>
          </a:p>
          <a:p>
            <a:r>
              <a:rPr lang="en-US" dirty="0"/>
              <a:t>Spring supports all major application servers and JEE standards. </a:t>
            </a:r>
          </a:p>
          <a:p>
            <a:r>
              <a:rPr lang="en-US" dirty="0"/>
              <a:t>Spring handles the infrastructure so you can focus on your application. </a:t>
            </a:r>
          </a:p>
          <a:p>
            <a:r>
              <a:rPr lang="en-US" dirty="0"/>
              <a:t>Spring is the most popular application development framework for enterprise Java. </a:t>
            </a:r>
          </a:p>
          <a:p>
            <a:r>
              <a:rPr lang="en-US" dirty="0"/>
              <a:t>Millions of developers around the world use Spring Framework to create high performing, easily testable, reusable code.</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4</a:t>
            </a:fld>
            <a:endParaRPr lang="en-US" dirty="0"/>
          </a:p>
        </p:txBody>
      </p:sp>
    </p:spTree>
    <p:extLst>
      <p:ext uri="{BB962C8B-B14F-4D97-AF65-F5344CB8AC3E}">
        <p14:creationId xmlns:p14="http://schemas.microsoft.com/office/powerpoint/2010/main" val="28733054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990CE-901D-3EB1-6CA9-D305396B265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D31538B-425D-FB69-EDCB-5E64DAABF6F7}"/>
              </a:ext>
            </a:extLst>
          </p:cNvPr>
          <p:cNvSpPr>
            <a:spLocks noGrp="1"/>
          </p:cNvSpPr>
          <p:nvPr>
            <p:ph type="title"/>
          </p:nvPr>
        </p:nvSpPr>
        <p:spPr/>
        <p:txBody>
          <a:bodyPr/>
          <a:lstStyle/>
          <a:p>
            <a:r>
              <a:rPr lang="en-US" dirty="0"/>
              <a:t>Beans – Lifecycle – Initialization</a:t>
            </a:r>
          </a:p>
        </p:txBody>
      </p:sp>
      <p:sp>
        <p:nvSpPr>
          <p:cNvPr id="3" name="Text Placeholder 2">
            <a:extLst>
              <a:ext uri="{FF2B5EF4-FFF2-40B4-BE49-F238E27FC236}">
                <a16:creationId xmlns:a16="http://schemas.microsoft.com/office/drawing/2014/main" id="{7C66D480-EF9B-14E3-1A02-1D82A062D6DB}"/>
              </a:ext>
            </a:extLst>
          </p:cNvPr>
          <p:cNvSpPr>
            <a:spLocks noGrp="1"/>
          </p:cNvSpPr>
          <p:nvPr>
            <p:ph type="body" idx="1"/>
          </p:nvPr>
        </p:nvSpPr>
        <p:spPr/>
        <p:txBody>
          <a:bodyPr>
            <a:normAutofit/>
          </a:bodyPr>
          <a:lstStyle/>
          <a:p>
            <a:r>
              <a:rPr lang="en-US" dirty="0"/>
              <a:t>Annotate the method with @PostConstruct and @PreDestroy </a:t>
            </a:r>
          </a:p>
          <a:p>
            <a:pPr marL="3175" indent="0">
              <a:buNone/>
            </a:pPr>
            <a:endParaRPr lang="en-US" dirty="0"/>
          </a:p>
        </p:txBody>
      </p:sp>
      <p:sp>
        <p:nvSpPr>
          <p:cNvPr id="4" name="Slide Number Placeholder 3">
            <a:extLst>
              <a:ext uri="{FF2B5EF4-FFF2-40B4-BE49-F238E27FC236}">
                <a16:creationId xmlns:a16="http://schemas.microsoft.com/office/drawing/2014/main" id="{A8266B92-F3D2-D058-9121-07ECDA1E0D35}"/>
              </a:ext>
            </a:extLst>
          </p:cNvPr>
          <p:cNvSpPr>
            <a:spLocks noGrp="1"/>
          </p:cNvSpPr>
          <p:nvPr>
            <p:ph type="sldNum" idx="12"/>
          </p:nvPr>
        </p:nvSpPr>
        <p:spPr/>
        <p:txBody>
          <a:bodyPr/>
          <a:lstStyle/>
          <a:p>
            <a:fld id="{00000000-1234-1234-1234-123412341234}" type="slidenum">
              <a:rPr lang="en-US" smtClean="0"/>
              <a:pPr/>
              <a:t>40</a:t>
            </a:fld>
            <a:endParaRPr lang="en-US" dirty="0"/>
          </a:p>
        </p:txBody>
      </p:sp>
      <p:pic>
        <p:nvPicPr>
          <p:cNvPr id="6" name="Picture 5">
            <a:extLst>
              <a:ext uri="{FF2B5EF4-FFF2-40B4-BE49-F238E27FC236}">
                <a16:creationId xmlns:a16="http://schemas.microsoft.com/office/drawing/2014/main" id="{05160749-D8FF-FD78-053A-57E0CEA9DE98}"/>
              </a:ext>
            </a:extLst>
          </p:cNvPr>
          <p:cNvPicPr>
            <a:picLocks noChangeAspect="1"/>
          </p:cNvPicPr>
          <p:nvPr/>
        </p:nvPicPr>
        <p:blipFill>
          <a:blip r:embed="rId2"/>
          <a:stretch>
            <a:fillRect/>
          </a:stretch>
        </p:blipFill>
        <p:spPr>
          <a:xfrm>
            <a:off x="2504302" y="2220929"/>
            <a:ext cx="6872196" cy="3977968"/>
          </a:xfrm>
          <a:prstGeom prst="rect">
            <a:avLst/>
          </a:prstGeom>
        </p:spPr>
      </p:pic>
    </p:spTree>
    <p:extLst>
      <p:ext uri="{BB962C8B-B14F-4D97-AF65-F5344CB8AC3E}">
        <p14:creationId xmlns:p14="http://schemas.microsoft.com/office/powerpoint/2010/main" val="23483272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fld id="{00000000-1234-1234-1234-123412341234}" type="slidenum">
              <a:rPr lang="en-US" smtClean="0"/>
              <a:pPr/>
              <a:t>41</a:t>
            </a:fld>
            <a:endParaRPr lang="en-US" dirty="0"/>
          </a:p>
        </p:txBody>
      </p:sp>
      <p:sp>
        <p:nvSpPr>
          <p:cNvPr id="5" name="Google Shape;91;p1"/>
          <p:cNvSpPr txBox="1">
            <a:spLocks/>
          </p:cNvSpPr>
          <p:nvPr/>
        </p:nvSpPr>
        <p:spPr>
          <a:xfrm>
            <a:off x="0" y="2796630"/>
            <a:ext cx="12196970" cy="148145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vert="horz" wrap="square" lIns="91440" tIns="45720" rIns="91440" bIns="45720" rtlCol="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Arial"/>
              <a:buNone/>
              <a:defRPr sz="40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spcBef>
                <a:spcPct val="0"/>
              </a:spcBef>
            </a:pPr>
            <a:r>
              <a:rPr lang="en-US" sz="4400" kern="1200" dirty="0">
                <a:solidFill>
                  <a:schemeClr val="accent2"/>
                </a:solidFill>
                <a:latin typeface="Arial" panose="020B0604020202020204" pitchFamily="34" charset="0"/>
                <a:ea typeface="+mj-ea"/>
                <a:cs typeface="Arial" panose="020B0604020202020204" pitchFamily="34" charset="0"/>
              </a:rPr>
              <a:t>Configuration &amp; Advanced Features</a:t>
            </a:r>
          </a:p>
        </p:txBody>
      </p:sp>
    </p:spTree>
    <p:extLst>
      <p:ext uri="{BB962C8B-B14F-4D97-AF65-F5344CB8AC3E}">
        <p14:creationId xmlns:p14="http://schemas.microsoft.com/office/powerpoint/2010/main" val="40859413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Autowired</a:t>
            </a:r>
            <a:r>
              <a:rPr lang="en-US" dirty="0"/>
              <a:t> annotation in the Spring</a:t>
            </a:r>
          </a:p>
        </p:txBody>
      </p:sp>
      <p:sp>
        <p:nvSpPr>
          <p:cNvPr id="3" name="Text Placeholder 2"/>
          <p:cNvSpPr>
            <a:spLocks noGrp="1"/>
          </p:cNvSpPr>
          <p:nvPr>
            <p:ph type="body" idx="1"/>
          </p:nvPr>
        </p:nvSpPr>
        <p:spPr/>
        <p:txBody>
          <a:bodyPr>
            <a:normAutofit lnSpcReduction="10000"/>
          </a:bodyPr>
          <a:lstStyle/>
          <a:p>
            <a:r>
              <a:rPr lang="en-US" dirty="0"/>
              <a:t>Dependency Injection: The @</a:t>
            </a:r>
            <a:r>
              <a:rPr lang="en-US" dirty="0" err="1"/>
              <a:t>Autowired</a:t>
            </a:r>
            <a:r>
              <a:rPr lang="en-US" dirty="0"/>
              <a:t> annotation is used to automatically inject dependent beans into the associated fields, constructors, or methods within a Spring component.</a:t>
            </a:r>
          </a:p>
          <a:p>
            <a:r>
              <a:rPr lang="en-US" dirty="0"/>
              <a:t>Field Injection: In the case of field injection, you can directly annotate the field to be injected using @</a:t>
            </a:r>
            <a:r>
              <a:rPr lang="en-US" dirty="0" err="1"/>
              <a:t>Autowired</a:t>
            </a:r>
            <a:r>
              <a:rPr lang="en-US" dirty="0"/>
              <a:t>.</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@Component</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public class </a:t>
            </a:r>
            <a:r>
              <a:rPr lang="en-US" sz="2300" dirty="0" err="1">
                <a:solidFill>
                  <a:schemeClr val="accent1">
                    <a:lumMod val="50000"/>
                  </a:schemeClr>
                </a:solidFill>
                <a:effectLst>
                  <a:outerShdw blurRad="38100" dist="38100" dir="2700000" algn="tl">
                    <a:srgbClr val="000000">
                      <a:alpha val="43137"/>
                    </a:srgbClr>
                  </a:outerShdw>
                </a:effectLst>
              </a:rPr>
              <a:t>MyComponent</a:t>
            </a:r>
            <a:r>
              <a:rPr lang="en-US" sz="2300" dirty="0">
                <a:solidFill>
                  <a:schemeClr val="accent1">
                    <a:lumMod val="50000"/>
                  </a:schemeClr>
                </a:solidFill>
                <a:effectLst>
                  <a:outerShdw blurRad="38100" dist="38100" dir="2700000" algn="tl">
                    <a:srgbClr val="000000">
                      <a:alpha val="43137"/>
                    </a:srgbClr>
                  </a:outerShdw>
                </a:effectLst>
              </a:rPr>
              <a:t>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a:t>
            </a:r>
            <a:r>
              <a:rPr lang="en-US" sz="2300" dirty="0" err="1">
                <a:solidFill>
                  <a:schemeClr val="accent1">
                    <a:lumMod val="50000"/>
                  </a:schemeClr>
                </a:solidFill>
                <a:effectLst>
                  <a:outerShdw blurRad="38100" dist="38100" dir="2700000" algn="tl">
                    <a:srgbClr val="000000">
                      <a:alpha val="43137"/>
                    </a:srgbClr>
                  </a:outerShdw>
                </a:effectLst>
              </a:rPr>
              <a:t>Autowired</a:t>
            </a:r>
            <a:endParaRPr lang="en-US" sz="2300" dirty="0">
              <a:solidFill>
                <a:schemeClr val="accent1">
                  <a:lumMod val="50000"/>
                </a:schemeClr>
              </a:solidFill>
              <a:effectLst>
                <a:outerShdw blurRad="38100" dist="38100" dir="2700000" algn="tl">
                  <a:srgbClr val="000000">
                    <a:alpha val="43137"/>
                  </a:srgbClr>
                </a:outerShdw>
              </a:effectLst>
            </a:endParaRP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private </a:t>
            </a:r>
            <a:r>
              <a:rPr lang="en-US" sz="2300" dirty="0" err="1">
                <a:solidFill>
                  <a:schemeClr val="accent1">
                    <a:lumMod val="50000"/>
                  </a:schemeClr>
                </a:solidFill>
                <a:effectLst>
                  <a:outerShdw blurRad="38100" dist="38100" dir="2700000" algn="tl">
                    <a:srgbClr val="000000">
                      <a:alpha val="43137"/>
                    </a:srgbClr>
                  </a:outerShdw>
                </a:effectLst>
              </a:rPr>
              <a:t>MyDependency</a:t>
            </a:r>
            <a:r>
              <a:rPr lang="en-US" sz="2300" dirty="0">
                <a:solidFill>
                  <a:schemeClr val="accent1">
                    <a:lumMod val="50000"/>
                  </a:schemeClr>
                </a:solidFill>
                <a:effectLst>
                  <a:outerShdw blurRad="38100" dist="38100" dir="2700000" algn="tl">
                    <a:srgbClr val="000000">
                      <a:alpha val="43137"/>
                    </a:srgbClr>
                  </a:outerShdw>
                </a:effectLst>
              </a:rPr>
              <a:t> dependency;</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a:t>
            </a:r>
          </a:p>
        </p:txBody>
      </p:sp>
      <p:sp>
        <p:nvSpPr>
          <p:cNvPr id="4" name="Slide Number Placeholder 3"/>
          <p:cNvSpPr>
            <a:spLocks noGrp="1"/>
          </p:cNvSpPr>
          <p:nvPr>
            <p:ph type="sldNum" idx="12"/>
          </p:nvPr>
        </p:nvSpPr>
        <p:spPr/>
        <p:txBody>
          <a:bodyPr/>
          <a:lstStyle/>
          <a:p>
            <a:fld id="{00000000-1234-1234-1234-123412341234}" type="slidenum">
              <a:rPr lang="en-US" smtClean="0"/>
              <a:pPr/>
              <a:t>42</a:t>
            </a:fld>
            <a:endParaRPr lang="en-US" dirty="0"/>
          </a:p>
        </p:txBody>
      </p:sp>
    </p:spTree>
    <p:extLst>
      <p:ext uri="{BB962C8B-B14F-4D97-AF65-F5344CB8AC3E}">
        <p14:creationId xmlns:p14="http://schemas.microsoft.com/office/powerpoint/2010/main" val="285475580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Autowired</a:t>
            </a:r>
            <a:r>
              <a:rPr lang="en-US" dirty="0"/>
              <a:t> annotation in the Spring</a:t>
            </a:r>
          </a:p>
        </p:txBody>
      </p:sp>
      <p:sp>
        <p:nvSpPr>
          <p:cNvPr id="3" name="Text Placeholder 2"/>
          <p:cNvSpPr>
            <a:spLocks noGrp="1"/>
          </p:cNvSpPr>
          <p:nvPr>
            <p:ph type="body" idx="1"/>
          </p:nvPr>
        </p:nvSpPr>
        <p:spPr/>
        <p:txBody>
          <a:bodyPr>
            <a:normAutofit lnSpcReduction="10000"/>
          </a:bodyPr>
          <a:lstStyle/>
          <a:p>
            <a:r>
              <a:rPr lang="en-US" dirty="0">
                <a:solidFill>
                  <a:schemeClr val="tx1"/>
                </a:solidFill>
              </a:rPr>
              <a:t>Constructor Injection: Alternatively, you can use @</a:t>
            </a:r>
            <a:r>
              <a:rPr lang="en-US" dirty="0" err="1">
                <a:solidFill>
                  <a:schemeClr val="tx1"/>
                </a:solidFill>
              </a:rPr>
              <a:t>Autowired</a:t>
            </a:r>
            <a:r>
              <a:rPr lang="en-US" dirty="0">
                <a:solidFill>
                  <a:schemeClr val="tx1"/>
                </a:solidFill>
              </a:rPr>
              <a:t> on a constructor to automatically inject the dependencies.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@Service</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public class </a:t>
            </a:r>
            <a:r>
              <a:rPr lang="en-US" sz="2300" dirty="0" err="1">
                <a:solidFill>
                  <a:schemeClr val="accent1">
                    <a:lumMod val="50000"/>
                  </a:schemeClr>
                </a:solidFill>
                <a:effectLst>
                  <a:outerShdw blurRad="38100" dist="38100" dir="2700000" algn="tl">
                    <a:srgbClr val="000000">
                      <a:alpha val="43137"/>
                    </a:srgbClr>
                  </a:outerShdw>
                </a:effectLst>
              </a:rPr>
              <a:t>MyService</a:t>
            </a:r>
            <a:r>
              <a:rPr lang="en-US" sz="2300" dirty="0">
                <a:solidFill>
                  <a:schemeClr val="accent1">
                    <a:lumMod val="50000"/>
                  </a:schemeClr>
                </a:solidFill>
                <a:effectLst>
                  <a:outerShdw blurRad="38100" dist="38100" dir="2700000" algn="tl">
                    <a:srgbClr val="000000">
                      <a:alpha val="43137"/>
                    </a:srgbClr>
                  </a:outerShdw>
                </a:effectLst>
              </a:rPr>
              <a:t>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private final </a:t>
            </a:r>
            <a:r>
              <a:rPr lang="en-US" sz="2300" dirty="0" err="1">
                <a:solidFill>
                  <a:schemeClr val="accent1">
                    <a:lumMod val="50000"/>
                  </a:schemeClr>
                </a:solidFill>
                <a:effectLst>
                  <a:outerShdw blurRad="38100" dist="38100" dir="2700000" algn="tl">
                    <a:srgbClr val="000000">
                      <a:alpha val="43137"/>
                    </a:srgbClr>
                  </a:outerShdw>
                </a:effectLst>
              </a:rPr>
              <a:t>MyRepository</a:t>
            </a:r>
            <a:r>
              <a:rPr lang="en-US" sz="2300" dirty="0">
                <a:solidFill>
                  <a:schemeClr val="accent1">
                    <a:lumMod val="50000"/>
                  </a:schemeClr>
                </a:solidFill>
                <a:effectLst>
                  <a:outerShdw blurRad="38100" dist="38100" dir="2700000" algn="tl">
                    <a:srgbClr val="000000">
                      <a:alpha val="43137"/>
                    </a:srgbClr>
                  </a:outerShdw>
                </a:effectLst>
              </a:rPr>
              <a:t> repository;</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a:t>
            </a:r>
            <a:r>
              <a:rPr lang="en-US" sz="2300" dirty="0" err="1">
                <a:solidFill>
                  <a:schemeClr val="accent1">
                    <a:lumMod val="50000"/>
                  </a:schemeClr>
                </a:solidFill>
                <a:effectLst>
                  <a:outerShdw blurRad="38100" dist="38100" dir="2700000" algn="tl">
                    <a:srgbClr val="000000">
                      <a:alpha val="43137"/>
                    </a:srgbClr>
                  </a:outerShdw>
                </a:effectLst>
              </a:rPr>
              <a:t>Autowired</a:t>
            </a:r>
            <a:endParaRPr lang="en-US" sz="2300" dirty="0">
              <a:solidFill>
                <a:schemeClr val="accent1">
                  <a:lumMod val="50000"/>
                </a:schemeClr>
              </a:solidFill>
              <a:effectLst>
                <a:outerShdw blurRad="38100" dist="38100" dir="2700000" algn="tl">
                  <a:srgbClr val="000000">
                    <a:alpha val="43137"/>
                  </a:srgbClr>
                </a:outerShdw>
              </a:effectLst>
            </a:endParaRP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public </a:t>
            </a:r>
            <a:r>
              <a:rPr lang="en-US" sz="2300" dirty="0" err="1">
                <a:solidFill>
                  <a:schemeClr val="accent1">
                    <a:lumMod val="50000"/>
                  </a:schemeClr>
                </a:solidFill>
                <a:effectLst>
                  <a:outerShdw blurRad="38100" dist="38100" dir="2700000" algn="tl">
                    <a:srgbClr val="000000">
                      <a:alpha val="43137"/>
                    </a:srgbClr>
                  </a:outerShdw>
                </a:effectLst>
              </a:rPr>
              <a:t>MyService</a:t>
            </a:r>
            <a:r>
              <a:rPr lang="en-US" sz="2300" dirty="0">
                <a:solidFill>
                  <a:schemeClr val="accent1">
                    <a:lumMod val="50000"/>
                  </a:schemeClr>
                </a:solidFill>
                <a:effectLst>
                  <a:outerShdw blurRad="38100" dist="38100" dir="2700000" algn="tl">
                    <a:srgbClr val="000000">
                      <a:alpha val="43137"/>
                    </a:srgbClr>
                  </a:outerShdw>
                </a:effectLst>
              </a:rPr>
              <a:t>(</a:t>
            </a:r>
            <a:r>
              <a:rPr lang="en-US" sz="2300" dirty="0" err="1">
                <a:solidFill>
                  <a:schemeClr val="accent1">
                    <a:lumMod val="50000"/>
                  </a:schemeClr>
                </a:solidFill>
                <a:effectLst>
                  <a:outerShdw blurRad="38100" dist="38100" dir="2700000" algn="tl">
                    <a:srgbClr val="000000">
                      <a:alpha val="43137"/>
                    </a:srgbClr>
                  </a:outerShdw>
                </a:effectLst>
              </a:rPr>
              <a:t>MyRepository</a:t>
            </a:r>
            <a:r>
              <a:rPr lang="en-US" sz="2300" dirty="0">
                <a:solidFill>
                  <a:schemeClr val="accent1">
                    <a:lumMod val="50000"/>
                  </a:schemeClr>
                </a:solidFill>
                <a:effectLst>
                  <a:outerShdw blurRad="38100" dist="38100" dir="2700000" algn="tl">
                    <a:srgbClr val="000000">
                      <a:alpha val="43137"/>
                    </a:srgbClr>
                  </a:outerShdw>
                </a:effectLst>
              </a:rPr>
              <a:t> repository)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a:t>
            </a:r>
            <a:r>
              <a:rPr lang="en-US" sz="2300" dirty="0" err="1">
                <a:solidFill>
                  <a:schemeClr val="accent1">
                    <a:lumMod val="50000"/>
                  </a:schemeClr>
                </a:solidFill>
                <a:effectLst>
                  <a:outerShdw blurRad="38100" dist="38100" dir="2700000" algn="tl">
                    <a:srgbClr val="000000">
                      <a:alpha val="43137"/>
                    </a:srgbClr>
                  </a:outerShdw>
                </a:effectLst>
              </a:rPr>
              <a:t>this.repository</a:t>
            </a:r>
            <a:r>
              <a:rPr lang="en-US" sz="2300" dirty="0">
                <a:solidFill>
                  <a:schemeClr val="accent1">
                    <a:lumMod val="50000"/>
                  </a:schemeClr>
                </a:solidFill>
                <a:effectLst>
                  <a:outerShdw blurRad="38100" dist="38100" dir="2700000" algn="tl">
                    <a:srgbClr val="000000">
                      <a:alpha val="43137"/>
                    </a:srgbClr>
                  </a:outerShdw>
                </a:effectLst>
              </a:rPr>
              <a:t> = repository;</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a:t>
            </a:r>
          </a:p>
        </p:txBody>
      </p:sp>
      <p:sp>
        <p:nvSpPr>
          <p:cNvPr id="4" name="Slide Number Placeholder 3"/>
          <p:cNvSpPr>
            <a:spLocks noGrp="1"/>
          </p:cNvSpPr>
          <p:nvPr>
            <p:ph type="sldNum" idx="12"/>
          </p:nvPr>
        </p:nvSpPr>
        <p:spPr/>
        <p:txBody>
          <a:bodyPr/>
          <a:lstStyle/>
          <a:p>
            <a:fld id="{00000000-1234-1234-1234-123412341234}" type="slidenum">
              <a:rPr lang="en-US" smtClean="0"/>
              <a:pPr/>
              <a:t>43</a:t>
            </a:fld>
            <a:endParaRPr lang="en-US" dirty="0"/>
          </a:p>
        </p:txBody>
      </p:sp>
    </p:spTree>
    <p:extLst>
      <p:ext uri="{BB962C8B-B14F-4D97-AF65-F5344CB8AC3E}">
        <p14:creationId xmlns:p14="http://schemas.microsoft.com/office/powerpoint/2010/main" val="402766200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Autowired</a:t>
            </a:r>
            <a:r>
              <a:rPr lang="en-US" dirty="0"/>
              <a:t> annotation in the Spring</a:t>
            </a:r>
          </a:p>
        </p:txBody>
      </p:sp>
      <p:sp>
        <p:nvSpPr>
          <p:cNvPr id="3" name="Text Placeholder 2"/>
          <p:cNvSpPr>
            <a:spLocks noGrp="1"/>
          </p:cNvSpPr>
          <p:nvPr>
            <p:ph type="body" idx="1"/>
          </p:nvPr>
        </p:nvSpPr>
        <p:spPr/>
        <p:txBody>
          <a:bodyPr>
            <a:normAutofit lnSpcReduction="10000"/>
          </a:bodyPr>
          <a:lstStyle/>
          <a:p>
            <a:r>
              <a:rPr lang="en-US" dirty="0"/>
              <a:t>Method Injection: The @</a:t>
            </a:r>
            <a:r>
              <a:rPr lang="en-US" dirty="0" err="1"/>
              <a:t>Autowired</a:t>
            </a:r>
            <a:r>
              <a:rPr lang="en-US" dirty="0"/>
              <a:t> annotation can also be used on methods, allowing for method-level dependency injection.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@Controller</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public class </a:t>
            </a:r>
            <a:r>
              <a:rPr lang="en-US" sz="2300" dirty="0" err="1">
                <a:solidFill>
                  <a:schemeClr val="accent1">
                    <a:lumMod val="50000"/>
                  </a:schemeClr>
                </a:solidFill>
                <a:effectLst>
                  <a:outerShdw blurRad="38100" dist="38100" dir="2700000" algn="tl">
                    <a:srgbClr val="000000">
                      <a:alpha val="43137"/>
                    </a:srgbClr>
                  </a:outerShdw>
                </a:effectLst>
              </a:rPr>
              <a:t>MyController</a:t>
            </a:r>
            <a:r>
              <a:rPr lang="en-US" sz="2300" dirty="0">
                <a:solidFill>
                  <a:schemeClr val="accent1">
                    <a:lumMod val="50000"/>
                  </a:schemeClr>
                </a:solidFill>
                <a:effectLst>
                  <a:outerShdw blurRad="38100" dist="38100" dir="2700000" algn="tl">
                    <a:srgbClr val="000000">
                      <a:alpha val="43137"/>
                    </a:srgbClr>
                  </a:outerShdw>
                </a:effectLst>
              </a:rPr>
              <a:t>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private </a:t>
            </a:r>
            <a:r>
              <a:rPr lang="en-US" sz="2300" dirty="0" err="1">
                <a:solidFill>
                  <a:schemeClr val="accent1">
                    <a:lumMod val="50000"/>
                  </a:schemeClr>
                </a:solidFill>
                <a:effectLst>
                  <a:outerShdw blurRad="38100" dist="38100" dir="2700000" algn="tl">
                    <a:srgbClr val="000000">
                      <a:alpha val="43137"/>
                    </a:srgbClr>
                  </a:outerShdw>
                </a:effectLst>
              </a:rPr>
              <a:t>MyService</a:t>
            </a:r>
            <a:r>
              <a:rPr lang="en-US" sz="2300" dirty="0">
                <a:solidFill>
                  <a:schemeClr val="accent1">
                    <a:lumMod val="50000"/>
                  </a:schemeClr>
                </a:solidFill>
                <a:effectLst>
                  <a:outerShdw blurRad="38100" dist="38100" dir="2700000" algn="tl">
                    <a:srgbClr val="000000">
                      <a:alpha val="43137"/>
                    </a:srgbClr>
                  </a:outerShdw>
                </a:effectLst>
              </a:rPr>
              <a:t> service;</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a:t>
            </a:r>
            <a:r>
              <a:rPr lang="en-US" sz="2300" dirty="0" err="1">
                <a:solidFill>
                  <a:schemeClr val="accent1">
                    <a:lumMod val="50000"/>
                  </a:schemeClr>
                </a:solidFill>
                <a:effectLst>
                  <a:outerShdw blurRad="38100" dist="38100" dir="2700000" algn="tl">
                    <a:srgbClr val="000000">
                      <a:alpha val="43137"/>
                    </a:srgbClr>
                  </a:outerShdw>
                </a:effectLst>
              </a:rPr>
              <a:t>Autowired</a:t>
            </a:r>
            <a:endParaRPr lang="en-US" sz="2300" dirty="0">
              <a:solidFill>
                <a:schemeClr val="accent1">
                  <a:lumMod val="50000"/>
                </a:schemeClr>
              </a:solidFill>
              <a:effectLst>
                <a:outerShdw blurRad="38100" dist="38100" dir="2700000" algn="tl">
                  <a:srgbClr val="000000">
                    <a:alpha val="43137"/>
                  </a:srgbClr>
                </a:outerShdw>
              </a:effectLst>
            </a:endParaRP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public void </a:t>
            </a:r>
            <a:r>
              <a:rPr lang="en-US" sz="2300" dirty="0" err="1">
                <a:solidFill>
                  <a:schemeClr val="accent1">
                    <a:lumMod val="50000"/>
                  </a:schemeClr>
                </a:solidFill>
                <a:effectLst>
                  <a:outerShdw blurRad="38100" dist="38100" dir="2700000" algn="tl">
                    <a:srgbClr val="000000">
                      <a:alpha val="43137"/>
                    </a:srgbClr>
                  </a:outerShdw>
                </a:effectLst>
              </a:rPr>
              <a:t>setService</a:t>
            </a:r>
            <a:r>
              <a:rPr lang="en-US" sz="2300" dirty="0">
                <a:solidFill>
                  <a:schemeClr val="accent1">
                    <a:lumMod val="50000"/>
                  </a:schemeClr>
                </a:solidFill>
                <a:effectLst>
                  <a:outerShdw blurRad="38100" dist="38100" dir="2700000" algn="tl">
                    <a:srgbClr val="000000">
                      <a:alpha val="43137"/>
                    </a:srgbClr>
                  </a:outerShdw>
                </a:effectLst>
              </a:rPr>
              <a:t>(</a:t>
            </a:r>
            <a:r>
              <a:rPr lang="en-US" sz="2300" dirty="0" err="1">
                <a:solidFill>
                  <a:schemeClr val="accent1">
                    <a:lumMod val="50000"/>
                  </a:schemeClr>
                </a:solidFill>
                <a:effectLst>
                  <a:outerShdw blurRad="38100" dist="38100" dir="2700000" algn="tl">
                    <a:srgbClr val="000000">
                      <a:alpha val="43137"/>
                    </a:srgbClr>
                  </a:outerShdw>
                </a:effectLst>
              </a:rPr>
              <a:t>MyService</a:t>
            </a:r>
            <a:r>
              <a:rPr lang="en-US" sz="2300" dirty="0">
                <a:solidFill>
                  <a:schemeClr val="accent1">
                    <a:lumMod val="50000"/>
                  </a:schemeClr>
                </a:solidFill>
                <a:effectLst>
                  <a:outerShdw blurRad="38100" dist="38100" dir="2700000" algn="tl">
                    <a:srgbClr val="000000">
                      <a:alpha val="43137"/>
                    </a:srgbClr>
                  </a:outerShdw>
                </a:effectLst>
              </a:rPr>
              <a:t> service)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a:t>
            </a:r>
            <a:r>
              <a:rPr lang="en-US" sz="2300" dirty="0" err="1">
                <a:solidFill>
                  <a:schemeClr val="accent1">
                    <a:lumMod val="50000"/>
                  </a:schemeClr>
                </a:solidFill>
                <a:effectLst>
                  <a:outerShdw blurRad="38100" dist="38100" dir="2700000" algn="tl">
                    <a:srgbClr val="000000">
                      <a:alpha val="43137"/>
                    </a:srgbClr>
                  </a:outerShdw>
                </a:effectLst>
              </a:rPr>
              <a:t>this.service</a:t>
            </a:r>
            <a:r>
              <a:rPr lang="en-US" sz="2300" dirty="0">
                <a:solidFill>
                  <a:schemeClr val="accent1">
                    <a:lumMod val="50000"/>
                  </a:schemeClr>
                </a:solidFill>
                <a:effectLst>
                  <a:outerShdw blurRad="38100" dist="38100" dir="2700000" algn="tl">
                    <a:srgbClr val="000000">
                      <a:alpha val="43137"/>
                    </a:srgbClr>
                  </a:outerShdw>
                </a:effectLst>
              </a:rPr>
              <a:t> = service;</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    // ...</a:t>
            </a:r>
          </a:p>
          <a:p>
            <a:pPr marL="339725" lvl="1" indent="0">
              <a:buNone/>
            </a:pPr>
            <a:r>
              <a:rPr lang="en-US" sz="2300" dirty="0">
                <a:solidFill>
                  <a:schemeClr val="accent1">
                    <a:lumMod val="50000"/>
                  </a:schemeClr>
                </a:solidFill>
                <a:effectLst>
                  <a:outerShdw blurRad="38100" dist="38100" dir="2700000" algn="tl">
                    <a:srgbClr val="000000">
                      <a:alpha val="43137"/>
                    </a:srgbClr>
                  </a:outerShdw>
                </a:effectLst>
              </a:rPr>
              <a:t>}</a:t>
            </a:r>
          </a:p>
        </p:txBody>
      </p:sp>
      <p:sp>
        <p:nvSpPr>
          <p:cNvPr id="4" name="Slide Number Placeholder 3"/>
          <p:cNvSpPr>
            <a:spLocks noGrp="1"/>
          </p:cNvSpPr>
          <p:nvPr>
            <p:ph type="sldNum" idx="12"/>
          </p:nvPr>
        </p:nvSpPr>
        <p:spPr/>
        <p:txBody>
          <a:bodyPr/>
          <a:lstStyle/>
          <a:p>
            <a:fld id="{00000000-1234-1234-1234-123412341234}" type="slidenum">
              <a:rPr lang="en-US" smtClean="0"/>
              <a:pPr/>
              <a:t>44</a:t>
            </a:fld>
            <a:endParaRPr lang="en-US" dirty="0"/>
          </a:p>
        </p:txBody>
      </p:sp>
    </p:spTree>
    <p:extLst>
      <p:ext uri="{BB962C8B-B14F-4D97-AF65-F5344CB8AC3E}">
        <p14:creationId xmlns:p14="http://schemas.microsoft.com/office/powerpoint/2010/main" val="22603812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err="1"/>
              <a:t>Autowired</a:t>
            </a:r>
            <a:r>
              <a:rPr lang="en-US" dirty="0"/>
              <a:t> annotation in the Spring</a:t>
            </a:r>
          </a:p>
        </p:txBody>
      </p:sp>
      <p:sp>
        <p:nvSpPr>
          <p:cNvPr id="3" name="Text Placeholder 2"/>
          <p:cNvSpPr>
            <a:spLocks noGrp="1"/>
          </p:cNvSpPr>
          <p:nvPr>
            <p:ph type="body" idx="1"/>
          </p:nvPr>
        </p:nvSpPr>
        <p:spPr/>
        <p:txBody>
          <a:bodyPr>
            <a:normAutofit/>
          </a:bodyPr>
          <a:lstStyle/>
          <a:p>
            <a:r>
              <a:rPr lang="en-US" dirty="0"/>
              <a:t>Qualifiers: In situations where there are multiple beans of the same type, the @Qualifier annotation can be combined with @</a:t>
            </a:r>
            <a:r>
              <a:rPr lang="en-US" dirty="0" err="1"/>
              <a:t>Autowired</a:t>
            </a:r>
            <a:r>
              <a:rPr lang="en-US" dirty="0"/>
              <a:t> to specify the exact bean to be injected.</a:t>
            </a:r>
          </a:p>
          <a:p>
            <a:r>
              <a:rPr lang="en-US" dirty="0"/>
              <a:t>Optional Injection: The @</a:t>
            </a:r>
            <a:r>
              <a:rPr lang="en-US" dirty="0" err="1"/>
              <a:t>Autowired</a:t>
            </a:r>
            <a:r>
              <a:rPr lang="en-US" dirty="0"/>
              <a:t> annotation supports optional injections, meaning that if the specified bean is not found, the injection will be gracefully handled.</a:t>
            </a:r>
          </a:p>
        </p:txBody>
      </p:sp>
      <p:sp>
        <p:nvSpPr>
          <p:cNvPr id="4" name="Slide Number Placeholder 3"/>
          <p:cNvSpPr>
            <a:spLocks noGrp="1"/>
          </p:cNvSpPr>
          <p:nvPr>
            <p:ph type="sldNum" idx="12"/>
          </p:nvPr>
        </p:nvSpPr>
        <p:spPr/>
        <p:txBody>
          <a:bodyPr/>
          <a:lstStyle/>
          <a:p>
            <a:fld id="{00000000-1234-1234-1234-123412341234}" type="slidenum">
              <a:rPr lang="en-US" smtClean="0"/>
              <a:pPr/>
              <a:t>45</a:t>
            </a:fld>
            <a:endParaRPr lang="en-US" dirty="0"/>
          </a:p>
        </p:txBody>
      </p:sp>
    </p:spTree>
    <p:extLst>
      <p:ext uri="{BB962C8B-B14F-4D97-AF65-F5344CB8AC3E}">
        <p14:creationId xmlns:p14="http://schemas.microsoft.com/office/powerpoint/2010/main" val="4047761812"/>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Aspect-Oriented Programming (AOP)</a:t>
            </a:r>
          </a:p>
        </p:txBody>
      </p:sp>
      <p:sp>
        <p:nvSpPr>
          <p:cNvPr id="3" name="Text Placeholder 2"/>
          <p:cNvSpPr>
            <a:spLocks noGrp="1"/>
          </p:cNvSpPr>
          <p:nvPr>
            <p:ph type="body" idx="1"/>
          </p:nvPr>
        </p:nvSpPr>
        <p:spPr/>
        <p:txBody>
          <a:bodyPr/>
          <a:lstStyle/>
          <a:p>
            <a:r>
              <a:rPr lang="en-US" dirty="0"/>
              <a:t>AOP is a programming paradigm that enables modularization of cross-cutting concerns in software systems.</a:t>
            </a:r>
          </a:p>
          <a:p>
            <a:r>
              <a:rPr lang="en-US" dirty="0"/>
              <a:t>In Spring, AOP complements OOP by providing a way to dynamically add behavior to the existing code without modifying it directly.</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46</a:t>
            </a:fld>
            <a:endParaRPr lang="en-US" dirty="0"/>
          </a:p>
        </p:txBody>
      </p:sp>
      <p:pic>
        <p:nvPicPr>
          <p:cNvPr id="5" name="Picture 4"/>
          <p:cNvPicPr>
            <a:picLocks noChangeAspect="1"/>
          </p:cNvPicPr>
          <p:nvPr/>
        </p:nvPicPr>
        <p:blipFill>
          <a:blip r:embed="rId2"/>
          <a:stretch>
            <a:fillRect/>
          </a:stretch>
        </p:blipFill>
        <p:spPr>
          <a:xfrm>
            <a:off x="3472542" y="3606881"/>
            <a:ext cx="4441372" cy="2753564"/>
          </a:xfrm>
          <a:prstGeom prst="rect">
            <a:avLst/>
          </a:prstGeom>
        </p:spPr>
      </p:pic>
    </p:spTree>
    <p:extLst>
      <p:ext uri="{BB962C8B-B14F-4D97-AF65-F5344CB8AC3E}">
        <p14:creationId xmlns:p14="http://schemas.microsoft.com/office/powerpoint/2010/main" val="73885845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AOP Core Concepts</a:t>
            </a:r>
          </a:p>
        </p:txBody>
      </p:sp>
      <p:sp>
        <p:nvSpPr>
          <p:cNvPr id="3" name="Text Placeholder 2"/>
          <p:cNvSpPr>
            <a:spLocks noGrp="1"/>
          </p:cNvSpPr>
          <p:nvPr>
            <p:ph type="body" idx="1"/>
          </p:nvPr>
        </p:nvSpPr>
        <p:spPr/>
        <p:txBody>
          <a:bodyPr/>
          <a:lstStyle/>
          <a:p>
            <a:r>
              <a:rPr lang="en-US" b="1" dirty="0"/>
              <a:t>Aspect: </a:t>
            </a:r>
            <a:r>
              <a:rPr lang="en-US" dirty="0"/>
              <a:t>A module that encapsulates behaviors affecting multiple classes. In Spring AOP, aspects are implemented using regular classes annotated with @Aspect.</a:t>
            </a:r>
          </a:p>
          <a:p>
            <a:r>
              <a:rPr lang="en-US" b="1" dirty="0"/>
              <a:t>Advice: </a:t>
            </a:r>
            <a:r>
              <a:rPr lang="en-US" dirty="0"/>
              <a:t>Defines the additional behavior to be applied at a particular join point. Types of advice include "before", "after", "around", etc.</a:t>
            </a:r>
          </a:p>
          <a:p>
            <a:r>
              <a:rPr lang="en-US" b="1" dirty="0"/>
              <a:t>Join Point: </a:t>
            </a:r>
            <a:r>
              <a:rPr lang="en-US" dirty="0"/>
              <a:t>A point during the execution of a program where an aspect can be plugged in.</a:t>
            </a:r>
          </a:p>
          <a:p>
            <a:r>
              <a:rPr lang="en-US" b="1" dirty="0" err="1"/>
              <a:t>Pointcut</a:t>
            </a:r>
            <a:r>
              <a:rPr lang="en-US" b="1" dirty="0"/>
              <a:t>: </a:t>
            </a:r>
            <a:r>
              <a:rPr lang="en-US" dirty="0"/>
              <a:t>A set of join points where advice should be executed. It defines the expressions that target specific methods.</a:t>
            </a:r>
          </a:p>
        </p:txBody>
      </p:sp>
      <p:sp>
        <p:nvSpPr>
          <p:cNvPr id="4" name="Slide Number Placeholder 3"/>
          <p:cNvSpPr>
            <a:spLocks noGrp="1"/>
          </p:cNvSpPr>
          <p:nvPr>
            <p:ph type="sldNum" idx="12"/>
          </p:nvPr>
        </p:nvSpPr>
        <p:spPr/>
        <p:txBody>
          <a:bodyPr/>
          <a:lstStyle/>
          <a:p>
            <a:fld id="{00000000-1234-1234-1234-123412341234}" type="slidenum">
              <a:rPr lang="en-US" smtClean="0"/>
              <a:pPr/>
              <a:t>47</a:t>
            </a:fld>
            <a:endParaRPr lang="en-US" dirty="0"/>
          </a:p>
        </p:txBody>
      </p:sp>
    </p:spTree>
    <p:extLst>
      <p:ext uri="{BB962C8B-B14F-4D97-AF65-F5344CB8AC3E}">
        <p14:creationId xmlns:p14="http://schemas.microsoft.com/office/powerpoint/2010/main" val="179295842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Benefits of AOP</a:t>
            </a:r>
          </a:p>
        </p:txBody>
      </p:sp>
      <p:sp>
        <p:nvSpPr>
          <p:cNvPr id="3" name="Text Placeholder 2"/>
          <p:cNvSpPr>
            <a:spLocks noGrp="1"/>
          </p:cNvSpPr>
          <p:nvPr>
            <p:ph type="body" idx="1"/>
          </p:nvPr>
        </p:nvSpPr>
        <p:spPr/>
        <p:txBody>
          <a:bodyPr/>
          <a:lstStyle/>
          <a:p>
            <a:r>
              <a:rPr lang="en-US" dirty="0"/>
              <a:t>Modularity: Separation of cross-cutting concerns into aspects promotes cleaner and more maintainable code.</a:t>
            </a:r>
          </a:p>
          <a:p>
            <a:r>
              <a:rPr lang="en-US" dirty="0"/>
              <a:t>Reusability: Aspects can be applied to multiple classes or components.</a:t>
            </a:r>
          </a:p>
          <a:p>
            <a:r>
              <a:rPr lang="en-US" dirty="0"/>
              <a:t>Cleaner Code: Business logic remains clean and focused, undisturbed by cross-cutting concerns like logging, security, etc.</a:t>
            </a:r>
          </a:p>
          <a:p>
            <a:r>
              <a:rPr lang="en-US" dirty="0"/>
              <a:t>Dynamic Application: Aspects can be added or removed without modifying the core application code.</a:t>
            </a:r>
          </a:p>
        </p:txBody>
      </p:sp>
      <p:sp>
        <p:nvSpPr>
          <p:cNvPr id="4" name="Slide Number Placeholder 3"/>
          <p:cNvSpPr>
            <a:spLocks noGrp="1"/>
          </p:cNvSpPr>
          <p:nvPr>
            <p:ph type="sldNum" idx="12"/>
          </p:nvPr>
        </p:nvSpPr>
        <p:spPr/>
        <p:txBody>
          <a:bodyPr/>
          <a:lstStyle/>
          <a:p>
            <a:fld id="{00000000-1234-1234-1234-123412341234}" type="slidenum">
              <a:rPr lang="en-US" smtClean="0"/>
              <a:pPr/>
              <a:t>48</a:t>
            </a:fld>
            <a:endParaRPr lang="en-US" dirty="0"/>
          </a:p>
        </p:txBody>
      </p:sp>
    </p:spTree>
    <p:extLst>
      <p:ext uri="{BB962C8B-B14F-4D97-AF65-F5344CB8AC3E}">
        <p14:creationId xmlns:p14="http://schemas.microsoft.com/office/powerpoint/2010/main" val="3730438641"/>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
          <p:cNvSpPr txBox="1">
            <a:spLocks noGrp="1"/>
          </p:cNvSpPr>
          <p:nvPr>
            <p:ph type="ctrTitle"/>
          </p:nvPr>
        </p:nvSpPr>
        <p:spPr>
          <a:xfrm>
            <a:off x="1524000" y="2241458"/>
            <a:ext cx="9316278" cy="177436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91440" tIns="45720" rIns="91440" bIns="45720" rtlCol="0" anchor="ctr">
            <a:normAutofit/>
          </a:bodyPr>
          <a:lstStyle/>
          <a:p>
            <a:pPr>
              <a:spcBef>
                <a:spcPct val="0"/>
              </a:spcBef>
            </a:pPr>
            <a:r>
              <a:rPr lang="en-US" sz="4400" b="1" kern="1200" dirty="0">
                <a:solidFill>
                  <a:schemeClr val="accent2"/>
                </a:solidFill>
                <a:latin typeface="Arial" panose="020B0604020202020204" pitchFamily="34" charset="0"/>
                <a:ea typeface="+mj-ea"/>
                <a:cs typeface="Arial" panose="020B0604020202020204" pitchFamily="34" charset="0"/>
              </a:rPr>
              <a:t>Aspect-Oriented </a:t>
            </a:r>
            <a:br>
              <a:rPr lang="en-US" sz="4400" b="1" kern="1200" dirty="0">
                <a:solidFill>
                  <a:schemeClr val="accent2"/>
                </a:solidFill>
                <a:latin typeface="Arial" panose="020B0604020202020204" pitchFamily="34" charset="0"/>
                <a:ea typeface="+mj-ea"/>
                <a:cs typeface="Arial" panose="020B0604020202020204" pitchFamily="34" charset="0"/>
              </a:rPr>
            </a:br>
            <a:r>
              <a:rPr lang="en-US" sz="4400" b="1" kern="1200" dirty="0">
                <a:solidFill>
                  <a:schemeClr val="accent2"/>
                </a:solidFill>
                <a:latin typeface="Arial" panose="020B0604020202020204" pitchFamily="34" charset="0"/>
                <a:ea typeface="+mj-ea"/>
                <a:cs typeface="Arial" panose="020B0604020202020204" pitchFamily="34" charset="0"/>
              </a:rPr>
              <a:t>Programming Demo</a:t>
            </a:r>
            <a:endParaRPr sz="4400" b="1" kern="1200" dirty="0">
              <a:solidFill>
                <a:schemeClr val="accent2"/>
              </a:solidFill>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29374035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p:txBody>
          <a:bodyPr/>
          <a:lstStyle/>
          <a:p>
            <a:endParaRPr lang="en-US" dirty="0"/>
          </a:p>
        </p:txBody>
      </p:sp>
      <p:sp>
        <p:nvSpPr>
          <p:cNvPr id="2" name="Title 1"/>
          <p:cNvSpPr>
            <a:spLocks noGrp="1"/>
          </p:cNvSpPr>
          <p:nvPr>
            <p:ph type="title"/>
          </p:nvPr>
        </p:nvSpPr>
        <p:spPr/>
        <p:txBody>
          <a:bodyPr/>
          <a:lstStyle/>
          <a:p>
            <a:r>
              <a:rPr lang="en-US" dirty="0"/>
              <a:t>What is Spring Framework?</a:t>
            </a:r>
          </a:p>
        </p:txBody>
      </p:sp>
      <p:pic>
        <p:nvPicPr>
          <p:cNvPr id="5" name="Picture 4"/>
          <p:cNvPicPr>
            <a:picLocks noChangeAspect="1"/>
          </p:cNvPicPr>
          <p:nvPr/>
        </p:nvPicPr>
        <p:blipFill>
          <a:blip r:embed="rId2"/>
          <a:stretch>
            <a:fillRect/>
          </a:stretch>
        </p:blipFill>
        <p:spPr>
          <a:xfrm>
            <a:off x="3178629" y="1627443"/>
            <a:ext cx="5837614" cy="4814445"/>
          </a:xfrm>
          <a:prstGeom prst="rect">
            <a:avLst/>
          </a:prstGeom>
        </p:spPr>
      </p:pic>
      <p:sp>
        <p:nvSpPr>
          <p:cNvPr id="4" name="Slide Number Placeholder 3"/>
          <p:cNvSpPr>
            <a:spLocks noGrp="1"/>
          </p:cNvSpPr>
          <p:nvPr>
            <p:ph type="sldNum" idx="12"/>
          </p:nvPr>
        </p:nvSpPr>
        <p:spPr/>
        <p:txBody>
          <a:bodyPr/>
          <a:lstStyle/>
          <a:p>
            <a:fld id="{00000000-1234-1234-1234-123412341234}" type="slidenum">
              <a:rPr lang="en-US" smtClean="0"/>
              <a:pPr/>
              <a:t>5</a:t>
            </a:fld>
            <a:endParaRPr lang="en-US" dirty="0"/>
          </a:p>
        </p:txBody>
      </p:sp>
    </p:spTree>
    <p:extLst>
      <p:ext uri="{BB962C8B-B14F-4D97-AF65-F5344CB8AC3E}">
        <p14:creationId xmlns:p14="http://schemas.microsoft.com/office/powerpoint/2010/main" val="320003095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Open IntelliJ, File | New | Maven Project</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50</a:t>
            </a:fld>
            <a:endParaRPr lang="en-US" dirty="0"/>
          </a:p>
        </p:txBody>
      </p:sp>
      <p:pic>
        <p:nvPicPr>
          <p:cNvPr id="6" name="Picture 5">
            <a:extLst>
              <a:ext uri="{FF2B5EF4-FFF2-40B4-BE49-F238E27FC236}">
                <a16:creationId xmlns:a16="http://schemas.microsoft.com/office/drawing/2014/main" id="{26435831-6263-D596-525F-A16ACEDB4B25}"/>
              </a:ext>
            </a:extLst>
          </p:cNvPr>
          <p:cNvPicPr>
            <a:picLocks noChangeAspect="1"/>
          </p:cNvPicPr>
          <p:nvPr/>
        </p:nvPicPr>
        <p:blipFill>
          <a:blip r:embed="rId2"/>
          <a:stretch>
            <a:fillRect/>
          </a:stretch>
        </p:blipFill>
        <p:spPr>
          <a:xfrm>
            <a:off x="3323230" y="1632802"/>
            <a:ext cx="5170396" cy="4666446"/>
          </a:xfrm>
          <a:prstGeom prst="rect">
            <a:avLst/>
          </a:prstGeom>
        </p:spPr>
      </p:pic>
    </p:spTree>
    <p:extLst>
      <p:ext uri="{BB962C8B-B14F-4D97-AF65-F5344CB8AC3E}">
        <p14:creationId xmlns:p14="http://schemas.microsoft.com/office/powerpoint/2010/main" val="17245607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Structure Project</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51</a:t>
            </a:fld>
            <a:endParaRPr lang="en-US" dirty="0"/>
          </a:p>
        </p:txBody>
      </p:sp>
      <p:pic>
        <p:nvPicPr>
          <p:cNvPr id="8" name="Picture 7">
            <a:extLst>
              <a:ext uri="{FF2B5EF4-FFF2-40B4-BE49-F238E27FC236}">
                <a16:creationId xmlns:a16="http://schemas.microsoft.com/office/drawing/2014/main" id="{AA930CCA-D190-F5EE-3AEA-0150F2198FEC}"/>
              </a:ext>
            </a:extLst>
          </p:cNvPr>
          <p:cNvPicPr>
            <a:picLocks noChangeAspect="1"/>
          </p:cNvPicPr>
          <p:nvPr/>
        </p:nvPicPr>
        <p:blipFill>
          <a:blip r:embed="rId2"/>
          <a:stretch>
            <a:fillRect/>
          </a:stretch>
        </p:blipFill>
        <p:spPr>
          <a:xfrm>
            <a:off x="1388418" y="1537774"/>
            <a:ext cx="8868833" cy="4762720"/>
          </a:xfrm>
          <a:prstGeom prst="rect">
            <a:avLst/>
          </a:prstGeom>
        </p:spPr>
      </p:pic>
    </p:spTree>
    <p:extLst>
      <p:ext uri="{BB962C8B-B14F-4D97-AF65-F5344CB8AC3E}">
        <p14:creationId xmlns:p14="http://schemas.microsoft.com/office/powerpoint/2010/main" val="150404371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AC0B2A-0E57-A2D8-015B-D67A39F7DC0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B7C6F8-93F2-9684-8511-499A914025DF}"/>
              </a:ext>
            </a:extLst>
          </p:cNvPr>
          <p:cNvSpPr>
            <a:spLocks noGrp="1"/>
          </p:cNvSpPr>
          <p:nvPr>
            <p:ph type="title"/>
          </p:nvPr>
        </p:nvSpPr>
        <p:spPr>
          <a:xfrm>
            <a:off x="238185" y="750543"/>
            <a:ext cx="11169301" cy="650138"/>
          </a:xfrm>
        </p:spPr>
        <p:txBody>
          <a:bodyPr>
            <a:normAutofit/>
          </a:bodyPr>
          <a:lstStyle/>
          <a:p>
            <a:r>
              <a:rPr lang="en-US" sz="2800" b="0" dirty="0"/>
              <a:t>Edit pom.xml</a:t>
            </a:r>
            <a:endParaRPr lang="en-US" sz="2800" dirty="0"/>
          </a:p>
        </p:txBody>
      </p:sp>
      <p:sp>
        <p:nvSpPr>
          <p:cNvPr id="4" name="Slide Number Placeholder 3">
            <a:extLst>
              <a:ext uri="{FF2B5EF4-FFF2-40B4-BE49-F238E27FC236}">
                <a16:creationId xmlns:a16="http://schemas.microsoft.com/office/drawing/2014/main" id="{61488151-7A06-A3F6-21C9-210AD4CD6DA7}"/>
              </a:ext>
            </a:extLst>
          </p:cNvPr>
          <p:cNvSpPr>
            <a:spLocks noGrp="1"/>
          </p:cNvSpPr>
          <p:nvPr>
            <p:ph type="sldNum" idx="12"/>
          </p:nvPr>
        </p:nvSpPr>
        <p:spPr/>
        <p:txBody>
          <a:bodyPr/>
          <a:lstStyle/>
          <a:p>
            <a:fld id="{00000000-1234-1234-1234-123412341234}" type="slidenum">
              <a:rPr lang="en-US" smtClean="0"/>
              <a:pPr/>
              <a:t>52</a:t>
            </a:fld>
            <a:endParaRPr lang="en-US" dirty="0"/>
          </a:p>
        </p:txBody>
      </p:sp>
      <p:pic>
        <p:nvPicPr>
          <p:cNvPr id="5" name="Picture 4">
            <a:extLst>
              <a:ext uri="{FF2B5EF4-FFF2-40B4-BE49-F238E27FC236}">
                <a16:creationId xmlns:a16="http://schemas.microsoft.com/office/drawing/2014/main" id="{C7036E82-80A6-1E90-9EE6-4446137F8045}"/>
              </a:ext>
            </a:extLst>
          </p:cNvPr>
          <p:cNvPicPr>
            <a:picLocks noChangeAspect="1"/>
          </p:cNvPicPr>
          <p:nvPr/>
        </p:nvPicPr>
        <p:blipFill>
          <a:blip r:embed="rId2"/>
          <a:stretch>
            <a:fillRect/>
          </a:stretch>
        </p:blipFill>
        <p:spPr>
          <a:xfrm>
            <a:off x="1210732" y="1599514"/>
            <a:ext cx="8847667" cy="4751354"/>
          </a:xfrm>
          <a:prstGeom prst="rect">
            <a:avLst/>
          </a:prstGeom>
        </p:spPr>
      </p:pic>
    </p:spTree>
    <p:extLst>
      <p:ext uri="{BB962C8B-B14F-4D97-AF65-F5344CB8AC3E}">
        <p14:creationId xmlns:p14="http://schemas.microsoft.com/office/powerpoint/2010/main" val="98208170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4. Create the Student.java in </a:t>
            </a:r>
            <a:r>
              <a:rPr lang="en-US" sz="2800" b="0" dirty="0" err="1"/>
              <a:t>pojo</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53</a:t>
            </a:fld>
            <a:endParaRPr lang="en-US" dirty="0"/>
          </a:p>
        </p:txBody>
      </p:sp>
      <p:pic>
        <p:nvPicPr>
          <p:cNvPr id="5" name="Picture 4">
            <a:extLst>
              <a:ext uri="{FF2B5EF4-FFF2-40B4-BE49-F238E27FC236}">
                <a16:creationId xmlns:a16="http://schemas.microsoft.com/office/drawing/2014/main" id="{83C1D0F9-9C8E-42EF-F238-53E9FB430ACD}"/>
              </a:ext>
            </a:extLst>
          </p:cNvPr>
          <p:cNvPicPr>
            <a:picLocks noChangeAspect="1"/>
          </p:cNvPicPr>
          <p:nvPr/>
        </p:nvPicPr>
        <p:blipFill>
          <a:blip r:embed="rId2"/>
          <a:stretch>
            <a:fillRect/>
          </a:stretch>
        </p:blipFill>
        <p:spPr>
          <a:xfrm>
            <a:off x="1731433" y="1568330"/>
            <a:ext cx="8822267" cy="4733450"/>
          </a:xfrm>
          <a:prstGeom prst="rect">
            <a:avLst/>
          </a:prstGeom>
        </p:spPr>
      </p:pic>
    </p:spTree>
    <p:extLst>
      <p:ext uri="{BB962C8B-B14F-4D97-AF65-F5344CB8AC3E}">
        <p14:creationId xmlns:p14="http://schemas.microsoft.com/office/powerpoint/2010/main" val="126752991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StudentService.java in services package</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54</a:t>
            </a:fld>
            <a:endParaRPr lang="en-US" dirty="0"/>
          </a:p>
        </p:txBody>
      </p:sp>
      <p:pic>
        <p:nvPicPr>
          <p:cNvPr id="5" name="Picture 4">
            <a:extLst>
              <a:ext uri="{FF2B5EF4-FFF2-40B4-BE49-F238E27FC236}">
                <a16:creationId xmlns:a16="http://schemas.microsoft.com/office/drawing/2014/main" id="{8730857E-8D25-7FD7-2628-AAA8ADA08D40}"/>
              </a:ext>
            </a:extLst>
          </p:cNvPr>
          <p:cNvPicPr>
            <a:picLocks noChangeAspect="1"/>
          </p:cNvPicPr>
          <p:nvPr/>
        </p:nvPicPr>
        <p:blipFill>
          <a:blip r:embed="rId2"/>
          <a:stretch>
            <a:fillRect/>
          </a:stretch>
        </p:blipFill>
        <p:spPr>
          <a:xfrm>
            <a:off x="1718733" y="1612423"/>
            <a:ext cx="8754533" cy="4685524"/>
          </a:xfrm>
          <a:prstGeom prst="rect">
            <a:avLst/>
          </a:prstGeom>
        </p:spPr>
      </p:pic>
    </p:spTree>
    <p:extLst>
      <p:ext uri="{BB962C8B-B14F-4D97-AF65-F5344CB8AC3E}">
        <p14:creationId xmlns:p14="http://schemas.microsoft.com/office/powerpoint/2010/main" val="331836977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StudentServiceImpl.java in services package</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55</a:t>
            </a:fld>
            <a:endParaRPr lang="en-US" dirty="0"/>
          </a:p>
        </p:txBody>
      </p:sp>
      <p:pic>
        <p:nvPicPr>
          <p:cNvPr id="5" name="Picture 4">
            <a:extLst>
              <a:ext uri="{FF2B5EF4-FFF2-40B4-BE49-F238E27FC236}">
                <a16:creationId xmlns:a16="http://schemas.microsoft.com/office/drawing/2014/main" id="{6AEBB26E-C497-A6C1-59A9-08325591E84C}"/>
              </a:ext>
            </a:extLst>
          </p:cNvPr>
          <p:cNvPicPr>
            <a:picLocks noChangeAspect="1"/>
          </p:cNvPicPr>
          <p:nvPr/>
        </p:nvPicPr>
        <p:blipFill>
          <a:blip r:embed="rId2"/>
          <a:stretch>
            <a:fillRect/>
          </a:stretch>
        </p:blipFill>
        <p:spPr>
          <a:xfrm>
            <a:off x="1837266" y="1586486"/>
            <a:ext cx="8678333" cy="4655564"/>
          </a:xfrm>
          <a:prstGeom prst="rect">
            <a:avLst/>
          </a:prstGeom>
        </p:spPr>
      </p:pic>
    </p:spTree>
    <p:extLst>
      <p:ext uri="{BB962C8B-B14F-4D97-AF65-F5344CB8AC3E}">
        <p14:creationId xmlns:p14="http://schemas.microsoft.com/office/powerpoint/2010/main" val="269381156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AppConfig.java in configs package</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56</a:t>
            </a:fld>
            <a:endParaRPr lang="en-US" dirty="0"/>
          </a:p>
        </p:txBody>
      </p:sp>
      <p:pic>
        <p:nvPicPr>
          <p:cNvPr id="5" name="Picture 4">
            <a:extLst>
              <a:ext uri="{FF2B5EF4-FFF2-40B4-BE49-F238E27FC236}">
                <a16:creationId xmlns:a16="http://schemas.microsoft.com/office/drawing/2014/main" id="{4DB17190-9EC7-F134-4278-1B8D350C4C8F}"/>
              </a:ext>
            </a:extLst>
          </p:cNvPr>
          <p:cNvPicPr>
            <a:picLocks noChangeAspect="1"/>
          </p:cNvPicPr>
          <p:nvPr/>
        </p:nvPicPr>
        <p:blipFill>
          <a:blip r:embed="rId2"/>
          <a:stretch>
            <a:fillRect/>
          </a:stretch>
        </p:blipFill>
        <p:spPr>
          <a:xfrm>
            <a:off x="1879599" y="1651297"/>
            <a:ext cx="8792633" cy="4705916"/>
          </a:xfrm>
          <a:prstGeom prst="rect">
            <a:avLst/>
          </a:prstGeom>
        </p:spPr>
      </p:pic>
    </p:spTree>
    <p:extLst>
      <p:ext uri="{BB962C8B-B14F-4D97-AF65-F5344CB8AC3E}">
        <p14:creationId xmlns:p14="http://schemas.microsoft.com/office/powerpoint/2010/main" val="9231712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LogginAspect.java in aspects package</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57</a:t>
            </a:fld>
            <a:endParaRPr lang="en-US" dirty="0"/>
          </a:p>
        </p:txBody>
      </p:sp>
      <p:pic>
        <p:nvPicPr>
          <p:cNvPr id="5" name="Picture 4">
            <a:extLst>
              <a:ext uri="{FF2B5EF4-FFF2-40B4-BE49-F238E27FC236}">
                <a16:creationId xmlns:a16="http://schemas.microsoft.com/office/drawing/2014/main" id="{61E6EDA4-4DEC-A619-ECA5-081326EF1DDB}"/>
              </a:ext>
            </a:extLst>
          </p:cNvPr>
          <p:cNvPicPr>
            <a:picLocks noChangeAspect="1"/>
          </p:cNvPicPr>
          <p:nvPr/>
        </p:nvPicPr>
        <p:blipFill>
          <a:blip r:embed="rId2"/>
          <a:stretch>
            <a:fillRect/>
          </a:stretch>
        </p:blipFill>
        <p:spPr>
          <a:xfrm>
            <a:off x="1579033" y="1519226"/>
            <a:ext cx="9110133" cy="4902165"/>
          </a:xfrm>
          <a:prstGeom prst="rect">
            <a:avLst/>
          </a:prstGeom>
        </p:spPr>
      </p:pic>
    </p:spTree>
    <p:extLst>
      <p:ext uri="{BB962C8B-B14F-4D97-AF65-F5344CB8AC3E}">
        <p14:creationId xmlns:p14="http://schemas.microsoft.com/office/powerpoint/2010/main" val="354380455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log4j.properties in resources</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58</a:t>
            </a:fld>
            <a:endParaRPr lang="en-US" dirty="0"/>
          </a:p>
        </p:txBody>
      </p:sp>
      <p:pic>
        <p:nvPicPr>
          <p:cNvPr id="5" name="Picture 4">
            <a:extLst>
              <a:ext uri="{FF2B5EF4-FFF2-40B4-BE49-F238E27FC236}">
                <a16:creationId xmlns:a16="http://schemas.microsoft.com/office/drawing/2014/main" id="{6062C287-60B6-2329-D418-41A24AF0A329}"/>
              </a:ext>
            </a:extLst>
          </p:cNvPr>
          <p:cNvPicPr>
            <a:picLocks noChangeAspect="1"/>
          </p:cNvPicPr>
          <p:nvPr/>
        </p:nvPicPr>
        <p:blipFill>
          <a:blip r:embed="rId2"/>
          <a:stretch>
            <a:fillRect/>
          </a:stretch>
        </p:blipFill>
        <p:spPr>
          <a:xfrm>
            <a:off x="1303866" y="1623796"/>
            <a:ext cx="8928100" cy="4796702"/>
          </a:xfrm>
          <a:prstGeom prst="rect">
            <a:avLst/>
          </a:prstGeom>
        </p:spPr>
      </p:pic>
    </p:spTree>
    <p:extLst>
      <p:ext uri="{BB962C8B-B14F-4D97-AF65-F5344CB8AC3E}">
        <p14:creationId xmlns:p14="http://schemas.microsoft.com/office/powerpoint/2010/main" val="323473400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11. Run Program</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59</a:t>
            </a:fld>
            <a:endParaRPr lang="en-US" dirty="0"/>
          </a:p>
        </p:txBody>
      </p:sp>
      <p:pic>
        <p:nvPicPr>
          <p:cNvPr id="10" name="Picture 9">
            <a:extLst>
              <a:ext uri="{FF2B5EF4-FFF2-40B4-BE49-F238E27FC236}">
                <a16:creationId xmlns:a16="http://schemas.microsoft.com/office/drawing/2014/main" id="{F73CEA42-B6E0-2D52-FA27-AD9CA0F4A064}"/>
              </a:ext>
            </a:extLst>
          </p:cNvPr>
          <p:cNvPicPr>
            <a:picLocks noChangeAspect="1"/>
          </p:cNvPicPr>
          <p:nvPr/>
        </p:nvPicPr>
        <p:blipFill>
          <a:blip r:embed="rId2"/>
          <a:stretch>
            <a:fillRect/>
          </a:stretch>
        </p:blipFill>
        <p:spPr>
          <a:xfrm>
            <a:off x="2103966" y="1539908"/>
            <a:ext cx="8699500" cy="4671450"/>
          </a:xfrm>
          <a:prstGeom prst="rect">
            <a:avLst/>
          </a:prstGeom>
        </p:spPr>
      </p:pic>
    </p:spTree>
    <p:extLst>
      <p:ext uri="{BB962C8B-B14F-4D97-AF65-F5344CB8AC3E}">
        <p14:creationId xmlns:p14="http://schemas.microsoft.com/office/powerpoint/2010/main" val="3073480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Spring Features</a:t>
            </a:r>
          </a:p>
        </p:txBody>
      </p:sp>
      <p:sp>
        <p:nvSpPr>
          <p:cNvPr id="3" name="Text Placeholder 2"/>
          <p:cNvSpPr>
            <a:spLocks noGrp="1"/>
          </p:cNvSpPr>
          <p:nvPr>
            <p:ph type="body" idx="1"/>
          </p:nvPr>
        </p:nvSpPr>
        <p:spPr>
          <a:noFill/>
          <a:ln>
            <a:noFill/>
          </a:ln>
        </p:spPr>
        <p:txBody>
          <a:bodyPr spcFirstLastPara="1" wrap="square" lIns="91425" tIns="45700" rIns="91425" bIns="45700" anchor="t" anchorCtr="0">
            <a:noAutofit/>
          </a:bodyPr>
          <a:lstStyle/>
          <a:p>
            <a:r>
              <a:rPr lang="en-US" sz="2500" b="1" dirty="0"/>
              <a:t>Dependency Injection: </a:t>
            </a:r>
            <a:r>
              <a:rPr lang="en-US" sz="2500" dirty="0"/>
              <a:t>Spring uses dependency injection to create all the dependencies and collaboration between classes.</a:t>
            </a:r>
          </a:p>
          <a:p>
            <a:r>
              <a:rPr lang="en-US" sz="2500" b="1" dirty="0"/>
              <a:t>Configuration Model: </a:t>
            </a:r>
            <a:r>
              <a:rPr lang="en-US" sz="2500" dirty="0"/>
              <a:t>The book mentions Spring Framework as having the best programming and configuration model for modern Java-based enterprise applications. Spring supports different ways to configure its container.</a:t>
            </a:r>
          </a:p>
          <a:p>
            <a:r>
              <a:rPr lang="en-US" sz="2500" b="1" dirty="0"/>
              <a:t>Web Applications: </a:t>
            </a:r>
            <a:r>
              <a:rPr lang="en-US" sz="2500" dirty="0"/>
              <a:t>Can be used to create web applications and expose RESTful APIs.</a:t>
            </a:r>
          </a:p>
          <a:p>
            <a:r>
              <a:rPr lang="en-US" sz="2500" b="1" dirty="0"/>
              <a:t>Messaging: </a:t>
            </a:r>
            <a:r>
              <a:rPr lang="en-US" sz="2500" dirty="0"/>
              <a:t>Used for sending messages via JMS, AMQP, RabbitMQ, and MQTT.</a:t>
            </a:r>
          </a:p>
          <a:p>
            <a:r>
              <a:rPr lang="en-US" sz="2500" b="1" dirty="0"/>
              <a:t>Dynamic Languages: </a:t>
            </a:r>
            <a:r>
              <a:rPr lang="en-US" sz="2500" dirty="0"/>
              <a:t>Supports dynamic languages like Groovy, Ruby, and Bean Shell for Spring.</a:t>
            </a:r>
          </a:p>
        </p:txBody>
      </p:sp>
      <p:sp>
        <p:nvSpPr>
          <p:cNvPr id="4" name="Slide Number Placeholder 3"/>
          <p:cNvSpPr>
            <a:spLocks noGrp="1"/>
          </p:cNvSpPr>
          <p:nvPr>
            <p:ph type="sldNum" idx="12"/>
          </p:nvPr>
        </p:nvSpPr>
        <p:spPr/>
        <p:txBody>
          <a:bodyPr/>
          <a:lstStyle/>
          <a:p>
            <a:fld id="{00000000-1234-1234-1234-123412341234}" type="slidenum">
              <a:rPr lang="en-US" smtClean="0"/>
              <a:pPr/>
              <a:t>6</a:t>
            </a:fld>
            <a:endParaRPr lang="en-US" dirty="0"/>
          </a:p>
        </p:txBody>
      </p:sp>
    </p:spTree>
    <p:extLst>
      <p:ext uri="{BB962C8B-B14F-4D97-AF65-F5344CB8AC3E}">
        <p14:creationId xmlns:p14="http://schemas.microsoft.com/office/powerpoint/2010/main" val="218532461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Text Placeholder 2"/>
          <p:cNvSpPr>
            <a:spLocks noGrp="1"/>
          </p:cNvSpPr>
          <p:nvPr>
            <p:ph type="body" idx="1"/>
          </p:nvPr>
        </p:nvSpPr>
        <p:spPr/>
        <p:txBody>
          <a:bodyPr>
            <a:normAutofit/>
          </a:bodyPr>
          <a:lstStyle/>
          <a:p>
            <a:pPr marL="3175" indent="0">
              <a:lnSpc>
                <a:spcPct val="120000"/>
              </a:lnSpc>
              <a:buNone/>
            </a:pPr>
            <a:r>
              <a:rPr lang="en-US" dirty="0"/>
              <a:t>Concepts were introduced:</a:t>
            </a:r>
          </a:p>
          <a:p>
            <a:r>
              <a:rPr lang="en-US" dirty="0"/>
              <a:t>Spring Framework</a:t>
            </a:r>
          </a:p>
          <a:p>
            <a:r>
              <a:rPr lang="en-US" dirty="0"/>
              <a:t>Advantages of using Spring Framework</a:t>
            </a:r>
          </a:p>
          <a:p>
            <a:r>
              <a:rPr lang="en-US" dirty="0"/>
              <a:t>Key features of Spring Framework </a:t>
            </a:r>
          </a:p>
          <a:p>
            <a:pPr lvl="1"/>
            <a:r>
              <a:rPr lang="en-US" dirty="0"/>
              <a:t>Dependency Injection and Inversion of Control </a:t>
            </a:r>
          </a:p>
          <a:p>
            <a:pPr lvl="1"/>
            <a:r>
              <a:rPr lang="en-US" dirty="0"/>
              <a:t>Aspect Oriented Programming </a:t>
            </a:r>
          </a:p>
          <a:p>
            <a:pPr marL="3175" indent="0">
              <a:lnSpc>
                <a:spcPct val="120000"/>
              </a:lnSpc>
              <a:buNone/>
            </a:pPr>
            <a:endParaRPr lang="en-US" dirty="0"/>
          </a:p>
          <a:p>
            <a:pPr>
              <a:lnSpc>
                <a:spcPct val="120000"/>
              </a:lnSpc>
            </a:pPr>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60</a:t>
            </a:fld>
            <a:endParaRPr lang="en-US" dirty="0"/>
          </a:p>
        </p:txBody>
      </p:sp>
    </p:spTree>
    <p:extLst>
      <p:ext uri="{BB962C8B-B14F-4D97-AF65-F5344CB8AC3E}">
        <p14:creationId xmlns:p14="http://schemas.microsoft.com/office/powerpoint/2010/main" val="3963196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Maven</a:t>
            </a:r>
          </a:p>
        </p:txBody>
      </p:sp>
      <p:sp>
        <p:nvSpPr>
          <p:cNvPr id="3" name="Text Placeholder 2"/>
          <p:cNvSpPr>
            <a:spLocks noGrp="1"/>
          </p:cNvSpPr>
          <p:nvPr>
            <p:ph type="body" idx="1"/>
          </p:nvPr>
        </p:nvSpPr>
        <p:spPr>
          <a:xfrm>
            <a:off x="0" y="1627444"/>
            <a:ext cx="12192000" cy="5143470"/>
          </a:xfrm>
        </p:spPr>
        <p:txBody>
          <a:bodyPr>
            <a:normAutofit fontScale="92500"/>
          </a:bodyPr>
          <a:lstStyle/>
          <a:p>
            <a:r>
              <a:rPr lang="en-US" dirty="0"/>
              <a:t>Using Maven for Spring Framework development streamlines the dependency management, build process, project structure, and overall development workflow. </a:t>
            </a:r>
          </a:p>
          <a:p>
            <a:r>
              <a:rPr lang="en-US" dirty="0"/>
              <a:t>It enhances collaboration, reduces configuration overhead, and ensures a standardized approach to building Spring applications.</a:t>
            </a:r>
          </a:p>
          <a:p>
            <a:r>
              <a:rPr lang="en-US" dirty="0"/>
              <a:t>Reasons to use Maven for Spring applications</a:t>
            </a:r>
          </a:p>
          <a:p>
            <a:pPr lvl="1">
              <a:lnSpc>
                <a:spcPct val="100000"/>
              </a:lnSpc>
            </a:pPr>
            <a:r>
              <a:rPr lang="en-US" sz="2600" dirty="0"/>
              <a:t>Dependency Management</a:t>
            </a:r>
          </a:p>
          <a:p>
            <a:pPr lvl="1">
              <a:lnSpc>
                <a:spcPct val="100000"/>
              </a:lnSpc>
            </a:pPr>
            <a:r>
              <a:rPr lang="en-US" sz="2600" dirty="0"/>
              <a:t>Build Automation</a:t>
            </a:r>
          </a:p>
          <a:p>
            <a:pPr lvl="1">
              <a:lnSpc>
                <a:spcPct val="100000"/>
              </a:lnSpc>
            </a:pPr>
            <a:r>
              <a:rPr lang="en-US" sz="2600" dirty="0"/>
              <a:t>Consistent Project Structure</a:t>
            </a:r>
          </a:p>
          <a:p>
            <a:pPr lvl="1">
              <a:lnSpc>
                <a:spcPct val="100000"/>
              </a:lnSpc>
            </a:pPr>
            <a:r>
              <a:rPr lang="en-US" sz="2600" dirty="0"/>
              <a:t>Dependency Scope Management</a:t>
            </a:r>
          </a:p>
          <a:p>
            <a:pPr lvl="1">
              <a:lnSpc>
                <a:spcPct val="100000"/>
              </a:lnSpc>
            </a:pPr>
            <a:r>
              <a:rPr lang="en-US" sz="2600" dirty="0"/>
              <a:t>Plugin Ecosystem</a:t>
            </a:r>
          </a:p>
          <a:p>
            <a:pPr lvl="1">
              <a:lnSpc>
                <a:spcPct val="100000"/>
              </a:lnSpc>
            </a:pPr>
            <a:r>
              <a:rPr lang="en-US" sz="2600" dirty="0"/>
              <a:t>Transitive Dependency Resolution</a:t>
            </a:r>
          </a:p>
          <a:p>
            <a:pPr lvl="1">
              <a:lnSpc>
                <a:spcPct val="100000"/>
              </a:lnSpc>
            </a:pPr>
            <a:r>
              <a:rPr lang="en-US" sz="2600" dirty="0"/>
              <a:t>Easy Project Configuration</a:t>
            </a:r>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7</a:t>
            </a:fld>
            <a:endParaRPr lang="en-US" dirty="0"/>
          </a:p>
        </p:txBody>
      </p:sp>
    </p:spTree>
    <p:extLst>
      <p:ext uri="{BB962C8B-B14F-4D97-AF65-F5344CB8AC3E}">
        <p14:creationId xmlns:p14="http://schemas.microsoft.com/office/powerpoint/2010/main" val="1704096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Spring Triangle </a:t>
            </a:r>
          </a:p>
        </p:txBody>
      </p:sp>
      <p:sp>
        <p:nvSpPr>
          <p:cNvPr id="3" name="Text Placeholder 2"/>
          <p:cNvSpPr>
            <a:spLocks noGrp="1"/>
          </p:cNvSpPr>
          <p:nvPr>
            <p:ph type="body" idx="1"/>
          </p:nvPr>
        </p:nvSpPr>
        <p:spPr/>
        <p:txBody>
          <a:bodyPr>
            <a:normAutofit lnSpcReduction="10000"/>
          </a:bodyPr>
          <a:lstStyle/>
          <a:p>
            <a:endParaRPr lang="en-US" b="1" i="1" dirty="0"/>
          </a:p>
          <a:p>
            <a:endParaRPr lang="en-US" b="1" i="1" dirty="0"/>
          </a:p>
          <a:p>
            <a:endParaRPr lang="en-US" b="1" i="1" dirty="0"/>
          </a:p>
          <a:p>
            <a:endParaRPr lang="en-US" b="1" i="1" dirty="0"/>
          </a:p>
          <a:p>
            <a:endParaRPr lang="en-US" b="1" i="1" dirty="0"/>
          </a:p>
          <a:p>
            <a:endParaRPr lang="en-US" b="1" i="1" dirty="0"/>
          </a:p>
          <a:p>
            <a:endParaRPr lang="en-US" b="1" i="1" dirty="0"/>
          </a:p>
          <a:p>
            <a:r>
              <a:rPr lang="en-US" b="1" i="1" dirty="0"/>
              <a:t>“</a:t>
            </a:r>
            <a:r>
              <a:rPr lang="en-US" i="1" dirty="0"/>
              <a:t>Spring's main aim is to make J2EE easier to use and promote good programming practice. It does this by enabling a POJO-based programming model that is applicable in a wide range of environments.</a:t>
            </a:r>
            <a:r>
              <a:rPr lang="en-US" b="1" i="1" dirty="0"/>
              <a:t>” </a:t>
            </a:r>
            <a:r>
              <a:rPr lang="en-US" dirty="0"/>
              <a:t>– </a:t>
            </a:r>
            <a:r>
              <a:rPr lang="en-US" i="1" dirty="0"/>
              <a:t>Rod Johnson</a:t>
            </a:r>
            <a:endParaRPr lang="en-US" dirty="0"/>
          </a:p>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8</a:t>
            </a:fld>
            <a:endParaRPr lang="en-US" dirty="0"/>
          </a:p>
        </p:txBody>
      </p:sp>
      <p:pic>
        <p:nvPicPr>
          <p:cNvPr id="5" name="Picture 4"/>
          <p:cNvPicPr>
            <a:picLocks noChangeAspect="1"/>
          </p:cNvPicPr>
          <p:nvPr/>
        </p:nvPicPr>
        <p:blipFill>
          <a:blip r:embed="rId2"/>
          <a:stretch>
            <a:fillRect/>
          </a:stretch>
        </p:blipFill>
        <p:spPr>
          <a:xfrm>
            <a:off x="3263900" y="1553000"/>
            <a:ext cx="4379725" cy="3146000"/>
          </a:xfrm>
          <a:prstGeom prst="rect">
            <a:avLst/>
          </a:prstGeom>
        </p:spPr>
      </p:pic>
    </p:spTree>
    <p:extLst>
      <p:ext uri="{BB962C8B-B14F-4D97-AF65-F5344CB8AC3E}">
        <p14:creationId xmlns:p14="http://schemas.microsoft.com/office/powerpoint/2010/main" val="13668792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overview of Spring Framework </a:t>
            </a:r>
          </a:p>
        </p:txBody>
      </p:sp>
      <p:sp>
        <p:nvSpPr>
          <p:cNvPr id="3" name="Text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9</a:t>
            </a:fld>
            <a:endParaRPr lang="en-US" dirty="0"/>
          </a:p>
        </p:txBody>
      </p:sp>
      <p:pic>
        <p:nvPicPr>
          <p:cNvPr id="5" name="Picture 4"/>
          <p:cNvPicPr>
            <a:picLocks noChangeAspect="1"/>
          </p:cNvPicPr>
          <p:nvPr/>
        </p:nvPicPr>
        <p:blipFill>
          <a:blip r:embed="rId2"/>
          <a:stretch>
            <a:fillRect/>
          </a:stretch>
        </p:blipFill>
        <p:spPr>
          <a:xfrm>
            <a:off x="3086100" y="1763895"/>
            <a:ext cx="5010620" cy="4677994"/>
          </a:xfrm>
          <a:prstGeom prst="rect">
            <a:avLst/>
          </a:prstGeom>
        </p:spPr>
      </p:pic>
      <p:pic>
        <p:nvPicPr>
          <p:cNvPr id="7" name="Picture 6"/>
          <p:cNvPicPr>
            <a:picLocks noChangeAspect="1"/>
          </p:cNvPicPr>
          <p:nvPr/>
        </p:nvPicPr>
        <p:blipFill>
          <a:blip r:embed="rId3"/>
          <a:stretch>
            <a:fillRect/>
          </a:stretch>
        </p:blipFill>
        <p:spPr>
          <a:xfrm>
            <a:off x="2610231" y="1627444"/>
            <a:ext cx="7168896" cy="4792841"/>
          </a:xfrm>
          <a:prstGeom prst="rect">
            <a:avLst/>
          </a:prstGeom>
        </p:spPr>
      </p:pic>
    </p:spTree>
    <p:extLst>
      <p:ext uri="{BB962C8B-B14F-4D97-AF65-F5344CB8AC3E}">
        <p14:creationId xmlns:p14="http://schemas.microsoft.com/office/powerpoint/2010/main" val="207435447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8102</TotalTime>
  <Words>3447</Words>
  <Application>Microsoft Office PowerPoint</Application>
  <PresentationFormat>Widescreen</PresentationFormat>
  <Paragraphs>381</Paragraphs>
  <Slides>60</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60</vt:i4>
      </vt:variant>
    </vt:vector>
  </HeadingPairs>
  <TitlesOfParts>
    <vt:vector size="65" baseType="lpstr">
      <vt:lpstr>Arial</vt:lpstr>
      <vt:lpstr>Calibri</vt:lpstr>
      <vt:lpstr>Noto Sans Symbols</vt:lpstr>
      <vt:lpstr>Wingdings</vt:lpstr>
      <vt:lpstr>Office Theme</vt:lpstr>
      <vt:lpstr>Introduction to Spring Framework</vt:lpstr>
      <vt:lpstr>Objectives</vt:lpstr>
      <vt:lpstr>PowerPoint Presentation</vt:lpstr>
      <vt:lpstr>What is Spring Framework?</vt:lpstr>
      <vt:lpstr>What is Spring Framework?</vt:lpstr>
      <vt:lpstr>Spring Features</vt:lpstr>
      <vt:lpstr>Maven</vt:lpstr>
      <vt:lpstr>The Spring Triangle </vt:lpstr>
      <vt:lpstr>Architectural overview of Spring Framework </vt:lpstr>
      <vt:lpstr>Core Container</vt:lpstr>
      <vt:lpstr>Data Access/Integration</vt:lpstr>
      <vt:lpstr>Web</vt:lpstr>
      <vt:lpstr>Spring Framework 6 </vt:lpstr>
      <vt:lpstr>Spring Framework 6 </vt:lpstr>
      <vt:lpstr>Spring Framework 6 </vt:lpstr>
      <vt:lpstr>Spring Version History</vt:lpstr>
      <vt:lpstr>Spring, Java and Java EE compatibility </vt:lpstr>
      <vt:lpstr>PowerPoint Presentation</vt:lpstr>
      <vt:lpstr>Understanding Dependency Injection</vt:lpstr>
      <vt:lpstr>Benefits of Dependency Injection</vt:lpstr>
      <vt:lpstr>Benefits of Dependency Injection</vt:lpstr>
      <vt:lpstr>Inversion of Control</vt:lpstr>
      <vt:lpstr>Inversion of Control</vt:lpstr>
      <vt:lpstr>Spring IoC Container </vt:lpstr>
      <vt:lpstr>Types of Dependency Injection </vt:lpstr>
      <vt:lpstr>Beans</vt:lpstr>
      <vt:lpstr>Bean Scopes</vt:lpstr>
      <vt:lpstr>Dependency Injection Demo</vt:lpstr>
      <vt:lpstr>Dependency Injection Demo</vt:lpstr>
      <vt:lpstr>Dependency Injection Demo</vt:lpstr>
      <vt:lpstr>Dependency Injection Demo</vt:lpstr>
      <vt:lpstr>Dependency Injection Demo</vt:lpstr>
      <vt:lpstr>Dependency Injection Demo</vt:lpstr>
      <vt:lpstr>Dependency Injection Demo</vt:lpstr>
      <vt:lpstr>Naming Spring Beans </vt:lpstr>
      <vt:lpstr>Beans - Lifecycle</vt:lpstr>
      <vt:lpstr>Beans – Lifecycle – Initialization</vt:lpstr>
      <vt:lpstr>Beans – Lifecycle – Initialization</vt:lpstr>
      <vt:lpstr>Beans – Lifecycle – Destruction</vt:lpstr>
      <vt:lpstr>Beans – Lifecycle – Initialization</vt:lpstr>
      <vt:lpstr>PowerPoint Presentation</vt:lpstr>
      <vt:lpstr>The @Autowired annotation in the Spring</vt:lpstr>
      <vt:lpstr>The @Autowired annotation in the Spring</vt:lpstr>
      <vt:lpstr>The @Autowired annotation in the Spring</vt:lpstr>
      <vt:lpstr>The @Autowired annotation in the Spring</vt:lpstr>
      <vt:lpstr>Aspect-Oriented Programming (AOP)</vt:lpstr>
      <vt:lpstr>AOP Core Concepts</vt:lpstr>
      <vt:lpstr>Benefits of AOP</vt:lpstr>
      <vt:lpstr>Aspect-Oriented  Programming Demo</vt:lpstr>
      <vt:lpstr>Open IntelliJ, File | New | Maven Project</vt:lpstr>
      <vt:lpstr>Create the Structure Project</vt:lpstr>
      <vt:lpstr>Edit pom.xml</vt:lpstr>
      <vt:lpstr>4. Create the Student.java in pojo</vt:lpstr>
      <vt:lpstr>Create the StudentService.java in services package</vt:lpstr>
      <vt:lpstr>Create the StudentServiceImpl.java in services package</vt:lpstr>
      <vt:lpstr>Create the AppConfig.java in configs package</vt:lpstr>
      <vt:lpstr>Create the LogginAspect.java in aspects package</vt:lpstr>
      <vt:lpstr>Create the log4j.properties in resources</vt:lpstr>
      <vt:lpstr>11. Run Program</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Spring Framework</dc:title>
  <dc:creator>Thanh Van</dc:creator>
  <cp:lastModifiedBy>Lam Nguyen Ngoc</cp:lastModifiedBy>
  <cp:revision>343</cp:revision>
  <dcterms:created xsi:type="dcterms:W3CDTF">2021-01-25T08:25:31Z</dcterms:created>
  <dcterms:modified xsi:type="dcterms:W3CDTF">2025-03-22T13:30:42Z</dcterms:modified>
</cp:coreProperties>
</file>